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7" roundtripDataSignature="AMtx7mjqKPfP3OQxQsgCniWeVKrG1kSs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0420F6-C43C-44E0-9E02-37A5D227378E}">
  <a:tblStyle styleId="{540420F6-C43C-44E0-9E02-37A5D22737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4069a330a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g34069a330a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069a330a4_1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069a330a4_1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4069a330a4_1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069a330a4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069a330a4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34069a330a4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069a330a4_1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069a330a4_1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4069a330a4_1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069a330a4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069a330a4_1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4069a330a4_1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069a330a4_1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069a330a4_1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4069a330a4_1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aab445b8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4aab445b8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solidFill>
                  <a:srgbClr val="222222"/>
                </a:solidFill>
                <a:highlight>
                  <a:srgbClr val="FFFFFF"/>
                </a:highlight>
                <a:latin typeface="Times New Roman"/>
                <a:ea typeface="Times New Roman"/>
                <a:cs typeface="Times New Roman"/>
                <a:sym typeface="Times New Roman"/>
              </a:rPr>
              <a:t>This represents a point to plane dielectric stress of an uninsulated conductor as it may be seen in switchgear.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069a330a4_1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4069a330a4_1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069a330a4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Erica: Our project sponsor is powell industries which is a “Powell Industries designs and manufactures equipment like switchgear, circuit breakers, and power management systems that help safely control and distribute electrical power in multiple different industries</a:t>
            </a:r>
            <a:endParaRPr/>
          </a:p>
          <a:p>
            <a:pPr indent="0" lvl="0" marL="0" rtl="0" algn="l">
              <a:lnSpc>
                <a:spcPct val="100000"/>
              </a:lnSpc>
              <a:spcBef>
                <a:spcPts val="0"/>
              </a:spcBef>
              <a:spcAft>
                <a:spcPts val="0"/>
              </a:spcAft>
              <a:buSzPts val="1100"/>
              <a:buNone/>
            </a:pPr>
            <a:r>
              <a:rPr lang="en-US"/>
              <a:t>Switchgears are Switchgears are devices that control and protect electrical circuits by turning power on or off and preventing damage during electrical faults.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Powell industries designs/maufactures</a:t>
            </a:r>
            <a:endParaRPr/>
          </a:p>
          <a:p>
            <a:pPr indent="-298450" lvl="0" marL="457200" rtl="0" algn="l">
              <a:lnSpc>
                <a:spcPct val="100000"/>
              </a:lnSpc>
              <a:spcBef>
                <a:spcPts val="0"/>
              </a:spcBef>
              <a:spcAft>
                <a:spcPts val="0"/>
              </a:spcAft>
              <a:buSzPts val="1100"/>
              <a:buChar char="-"/>
            </a:pPr>
            <a:r>
              <a:rPr lang="en-US"/>
              <a:t>explain switchgears</a:t>
            </a:r>
            <a:endParaRPr/>
          </a:p>
          <a:p>
            <a:pPr indent="-298450" lvl="0" marL="457200" rtl="0" algn="l">
              <a:lnSpc>
                <a:spcPct val="100000"/>
              </a:lnSpc>
              <a:spcBef>
                <a:spcPts val="0"/>
              </a:spcBef>
              <a:spcAft>
                <a:spcPts val="0"/>
              </a:spcAft>
              <a:buSzPts val="1100"/>
              <a:buChar char="-"/>
            </a:pPr>
            <a:r>
              <a:rPr lang="en-US"/>
              <a:t>explain project</a:t>
            </a:r>
            <a:endParaRPr/>
          </a:p>
        </p:txBody>
      </p:sp>
      <p:sp>
        <p:nvSpPr>
          <p:cNvPr id="63" name="Google Shape;63;g34069a330a4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069a330a4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15900" lvl="0" marL="342900" rtl="0" algn="l">
              <a:lnSpc>
                <a:spcPct val="100000"/>
              </a:lnSpc>
              <a:spcBef>
                <a:spcPts val="0"/>
              </a:spcBef>
              <a:spcAft>
                <a:spcPts val="0"/>
              </a:spcAft>
              <a:buClr>
                <a:schemeClr val="dk1"/>
              </a:buClr>
              <a:buSzPts val="1200"/>
              <a:buChar char="•"/>
            </a:pPr>
            <a:r>
              <a:rPr b="1" lang="en-US" sz="1200">
                <a:solidFill>
                  <a:schemeClr val="dk1"/>
                </a:solidFill>
              </a:rPr>
              <a:t>Julia: </a:t>
            </a:r>
            <a:r>
              <a:rPr lang="en-US" sz="1200">
                <a:solidFill>
                  <a:schemeClr val="dk1"/>
                </a:solidFill>
              </a:rPr>
              <a:t>Design the power supply and overall hardware of the system.</a:t>
            </a:r>
            <a:endParaRPr sz="1200">
              <a:solidFill>
                <a:schemeClr val="dk1"/>
              </a:solidFill>
            </a:endParaRPr>
          </a:p>
          <a:p>
            <a:pPr indent="-215900" lvl="0" marL="342900" rtl="0" algn="l">
              <a:lnSpc>
                <a:spcPct val="100000"/>
              </a:lnSpc>
              <a:spcBef>
                <a:spcPts val="640"/>
              </a:spcBef>
              <a:spcAft>
                <a:spcPts val="0"/>
              </a:spcAft>
              <a:buClr>
                <a:schemeClr val="dk1"/>
              </a:buClr>
              <a:buSzPts val="1200"/>
              <a:buChar char="•"/>
            </a:pPr>
            <a:r>
              <a:rPr b="1" lang="en-US" sz="1200">
                <a:solidFill>
                  <a:schemeClr val="dk1"/>
                </a:solidFill>
              </a:rPr>
              <a:t>Blake: </a:t>
            </a:r>
            <a:r>
              <a:rPr lang="en-US" sz="1200">
                <a:solidFill>
                  <a:schemeClr val="dk1"/>
                </a:solidFill>
              </a:rPr>
              <a:t>Microcontroller coding and ML</a:t>
            </a:r>
            <a:endParaRPr sz="1200">
              <a:solidFill>
                <a:schemeClr val="dk1"/>
              </a:solidFill>
            </a:endParaRPr>
          </a:p>
          <a:p>
            <a:pPr indent="-215900" lvl="0" marL="342900" rtl="0" algn="l">
              <a:lnSpc>
                <a:spcPct val="100000"/>
              </a:lnSpc>
              <a:spcBef>
                <a:spcPts val="640"/>
              </a:spcBef>
              <a:spcAft>
                <a:spcPts val="0"/>
              </a:spcAft>
              <a:buClr>
                <a:schemeClr val="dk1"/>
              </a:buClr>
              <a:buSzPts val="1200"/>
              <a:buChar char="•"/>
            </a:pPr>
            <a:r>
              <a:rPr b="1" lang="en-US" sz="1200">
                <a:solidFill>
                  <a:schemeClr val="dk1"/>
                </a:solidFill>
              </a:rPr>
              <a:t>Erica:</a:t>
            </a:r>
            <a:r>
              <a:rPr lang="en-US" sz="1200">
                <a:solidFill>
                  <a:schemeClr val="dk1"/>
                </a:solidFill>
              </a:rPr>
              <a:t> Creating Web Application for users to interact with</a:t>
            </a:r>
            <a:endParaRPr sz="1200"/>
          </a:p>
        </p:txBody>
      </p:sp>
      <p:sp>
        <p:nvSpPr>
          <p:cNvPr id="71" name="Google Shape;71;g34069a330a4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069a330a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069a330a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34069a330a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069a330a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069a330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34069a330a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069a330a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069a330a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34069a330a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069a330a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069a330a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34069a330a4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06c3a37b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06c3a37b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406c3a37bf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069a330a4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069a330a4_1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4069a330a4_1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9"/>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0"/>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1"/>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1"/>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1"/>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2"/>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3"/>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3"/>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4"/>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p:nvPr>
            <p:ph idx="2" type="pic"/>
          </p:nvPr>
        </p:nvSpPr>
        <p:spPr>
          <a:xfrm>
            <a:off x="3200400" y="897322"/>
            <a:ext cx="5486400" cy="3637800"/>
          </a:xfrm>
          <a:prstGeom prst="rect">
            <a:avLst/>
          </a:prstGeom>
          <a:noFill/>
          <a:ln>
            <a:noFill/>
          </a:ln>
        </p:spPr>
      </p:sp>
      <p:sp>
        <p:nvSpPr>
          <p:cNvPr id="50" name="Google Shape;50;p14"/>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17.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26.jp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3.jp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29.jpg"/><Relationship Id="rId8"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34069a330a4_1_0"/>
          <p:cNvSpPr txBox="1"/>
          <p:nvPr>
            <p:ph type="ctrTitle"/>
          </p:nvPr>
        </p:nvSpPr>
        <p:spPr>
          <a:xfrm>
            <a:off x="1775400" y="2860969"/>
            <a:ext cx="7302600" cy="17226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03184"/>
              <a:buFont typeface="Arial"/>
              <a:buNone/>
            </a:pPr>
            <a:r>
              <a:rPr lang="en-US" sz="3488"/>
              <a:t>Team 54: Remote Thermal Viewing within High Voltage</a:t>
            </a:r>
            <a:endParaRPr/>
          </a:p>
          <a:p>
            <a:pPr indent="0" lvl="0" marL="0" rtl="0" algn="r">
              <a:lnSpc>
                <a:spcPct val="100000"/>
              </a:lnSpc>
              <a:spcBef>
                <a:spcPts val="0"/>
              </a:spcBef>
              <a:spcAft>
                <a:spcPts val="0"/>
              </a:spcAft>
              <a:buClr>
                <a:schemeClr val="lt1"/>
              </a:buClr>
              <a:buSzPct val="350353"/>
              <a:buFont typeface="Arial"/>
              <a:buNone/>
            </a:pPr>
            <a:r>
              <a:rPr lang="en-US"/>
              <a:t>Final Presentation</a:t>
            </a:r>
            <a:br>
              <a:rPr lang="en-US"/>
            </a:br>
            <a:r>
              <a:rPr b="0" lang="en-US" sz="2455"/>
              <a:t>Blake Bagley, Julia Garcia, Erica Mathew</a:t>
            </a:r>
            <a:br>
              <a:rPr lang="en-US" sz="2455"/>
            </a:br>
            <a:r>
              <a:rPr b="0" lang="en-US" sz="2455"/>
              <a:t>Sponsor: Powell Industries</a:t>
            </a:r>
            <a:br>
              <a:rPr lang="en-US" sz="2455"/>
            </a:br>
            <a:r>
              <a:rPr lang="en-US" sz="2455"/>
              <a:t>TA: </a:t>
            </a:r>
            <a:r>
              <a:rPr b="0" lang="en-US" sz="2455"/>
              <a:t>Vishwam Raval</a:t>
            </a:r>
            <a:r>
              <a:rPr lang="en-US" sz="2455"/>
              <a:t> </a:t>
            </a:r>
            <a:br>
              <a:rPr lang="en-US" sz="2455"/>
            </a:br>
            <a:endParaRPr sz="2455"/>
          </a:p>
        </p:txBody>
      </p:sp>
      <p:pic>
        <p:nvPicPr>
          <p:cNvPr descr="DLCOE_logo_HWHT.png" id="59" name="Google Shape;59;g34069a330a4_1_0"/>
          <p:cNvPicPr preferRelativeResize="0"/>
          <p:nvPr/>
        </p:nvPicPr>
        <p:blipFill rotWithShape="1">
          <a:blip r:embed="rId3">
            <a:alphaModFix/>
          </a:blip>
          <a:srcRect b="0" l="0" r="0" t="0"/>
          <a:stretch/>
        </p:blipFill>
        <p:spPr>
          <a:xfrm>
            <a:off x="6742350" y="188764"/>
            <a:ext cx="2335650" cy="394331"/>
          </a:xfrm>
          <a:prstGeom prst="rect">
            <a:avLst/>
          </a:prstGeom>
          <a:noFill/>
          <a:ln>
            <a:noFill/>
          </a:ln>
        </p:spPr>
      </p:pic>
      <p:pic>
        <p:nvPicPr>
          <p:cNvPr id="60" name="Google Shape;60;g34069a330a4_1_0"/>
          <p:cNvPicPr preferRelativeResize="0"/>
          <p:nvPr/>
        </p:nvPicPr>
        <p:blipFill rotWithShape="1">
          <a:blip r:embed="rId4">
            <a:alphaModFix/>
          </a:blip>
          <a:srcRect b="64518" l="20095" r="-15560" t="127"/>
          <a:stretch/>
        </p:blipFill>
        <p:spPr>
          <a:xfrm rot="-2186887">
            <a:off x="-1773918" y="-368996"/>
            <a:ext cx="8892012" cy="22199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4069a330a4_1_179"/>
          <p:cNvSpPr txBox="1"/>
          <p:nvPr>
            <p:ph type="title"/>
          </p:nvPr>
        </p:nvSpPr>
        <p:spPr>
          <a:xfrm>
            <a:off x="457200" y="71053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Microcontroller</a:t>
            </a:r>
            <a:r>
              <a:rPr lang="en-US"/>
              <a:t> Design Accomplishments </a:t>
            </a:r>
            <a:endParaRPr/>
          </a:p>
        </p:txBody>
      </p:sp>
      <p:pic>
        <p:nvPicPr>
          <p:cNvPr id="152" name="Google Shape;152;g34069a330a4_1_179" title="image.png"/>
          <p:cNvPicPr preferRelativeResize="0"/>
          <p:nvPr/>
        </p:nvPicPr>
        <p:blipFill rotWithShape="1">
          <a:blip r:embed="rId3">
            <a:alphaModFix/>
          </a:blip>
          <a:srcRect b="0" l="2486" r="0" t="0"/>
          <a:stretch/>
        </p:blipFill>
        <p:spPr>
          <a:xfrm>
            <a:off x="1718737" y="2964225"/>
            <a:ext cx="2717544" cy="2179274"/>
          </a:xfrm>
          <a:prstGeom prst="rect">
            <a:avLst/>
          </a:prstGeom>
          <a:noFill/>
          <a:ln>
            <a:noFill/>
          </a:ln>
        </p:spPr>
      </p:pic>
      <p:pic>
        <p:nvPicPr>
          <p:cNvPr id="153" name="Google Shape;153;g34069a330a4_1_179" title="image (1).png"/>
          <p:cNvPicPr preferRelativeResize="0"/>
          <p:nvPr/>
        </p:nvPicPr>
        <p:blipFill rotWithShape="1">
          <a:blip r:embed="rId4">
            <a:alphaModFix/>
          </a:blip>
          <a:srcRect b="1244" l="2944" r="3291" t="0"/>
          <a:stretch/>
        </p:blipFill>
        <p:spPr>
          <a:xfrm>
            <a:off x="4654177" y="2964225"/>
            <a:ext cx="2771084" cy="2179275"/>
          </a:xfrm>
          <a:prstGeom prst="rect">
            <a:avLst/>
          </a:prstGeom>
          <a:noFill/>
          <a:ln>
            <a:noFill/>
          </a:ln>
        </p:spPr>
      </p:pic>
      <p:grpSp>
        <p:nvGrpSpPr>
          <p:cNvPr id="154" name="Google Shape;154;g34069a330a4_1_179"/>
          <p:cNvGrpSpPr/>
          <p:nvPr/>
        </p:nvGrpSpPr>
        <p:grpSpPr>
          <a:xfrm>
            <a:off x="1708462" y="1389506"/>
            <a:ext cx="2583088" cy="1274022"/>
            <a:chOff x="2484114" y="2727300"/>
            <a:chExt cx="4175700" cy="2059524"/>
          </a:xfrm>
        </p:grpSpPr>
        <p:pic>
          <p:nvPicPr>
            <p:cNvPr id="155" name="Google Shape;155;g34069a330a4_1_179" title="Image1.png"/>
            <p:cNvPicPr preferRelativeResize="0"/>
            <p:nvPr/>
          </p:nvPicPr>
          <p:blipFill>
            <a:blip r:embed="rId5">
              <a:alphaModFix/>
            </a:blip>
            <a:stretch>
              <a:fillRect/>
            </a:stretch>
          </p:blipFill>
          <p:spPr>
            <a:xfrm>
              <a:off x="3383516" y="2727300"/>
              <a:ext cx="2376876" cy="1941299"/>
            </a:xfrm>
            <a:prstGeom prst="rect">
              <a:avLst/>
            </a:prstGeom>
            <a:noFill/>
            <a:ln>
              <a:noFill/>
            </a:ln>
          </p:spPr>
        </p:pic>
        <p:sp>
          <p:nvSpPr>
            <p:cNvPr id="156" name="Google Shape;156;g34069a330a4_1_179"/>
            <p:cNvSpPr txBox="1"/>
            <p:nvPr/>
          </p:nvSpPr>
          <p:spPr>
            <a:xfrm>
              <a:off x="2484114" y="4576224"/>
              <a:ext cx="4175700" cy="2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800">
                  <a:solidFill>
                    <a:schemeClr val="dk1"/>
                  </a:solidFill>
                </a:rPr>
                <a:t>Photo data taken from the microcontroller</a:t>
              </a:r>
              <a:endParaRPr i="1" sz="800">
                <a:solidFill>
                  <a:schemeClr val="dk1"/>
                </a:solidFill>
              </a:endParaRPr>
            </a:p>
          </p:txBody>
        </p:sp>
      </p:grpSp>
      <p:pic>
        <p:nvPicPr>
          <p:cNvPr descr="A screen shot of a computer&#10;&#10;AI-generated content may be incorrect." id="157" name="Google Shape;157;g34069a330a4_1_179"/>
          <p:cNvPicPr preferRelativeResize="0"/>
          <p:nvPr/>
        </p:nvPicPr>
        <p:blipFill>
          <a:blip r:embed="rId6">
            <a:alphaModFix/>
          </a:blip>
          <a:stretch>
            <a:fillRect/>
          </a:stretch>
        </p:blipFill>
        <p:spPr>
          <a:xfrm>
            <a:off x="4703335" y="1389575"/>
            <a:ext cx="2672750" cy="541975"/>
          </a:xfrm>
          <a:prstGeom prst="rect">
            <a:avLst/>
          </a:prstGeom>
          <a:noFill/>
          <a:ln>
            <a:noFill/>
          </a:ln>
        </p:spPr>
      </p:pic>
      <p:pic>
        <p:nvPicPr>
          <p:cNvPr descr="A screen shot of a number&#10;&#10;AI-generated content may be incorrect." id="158" name="Google Shape;158;g34069a330a4_1_179"/>
          <p:cNvPicPr preferRelativeResize="0"/>
          <p:nvPr/>
        </p:nvPicPr>
        <p:blipFill>
          <a:blip r:embed="rId7">
            <a:alphaModFix/>
          </a:blip>
          <a:stretch>
            <a:fillRect/>
          </a:stretch>
        </p:blipFill>
        <p:spPr>
          <a:xfrm>
            <a:off x="4703337" y="2180603"/>
            <a:ext cx="2672750" cy="534560"/>
          </a:xfrm>
          <a:prstGeom prst="rect">
            <a:avLst/>
          </a:prstGeom>
          <a:noFill/>
          <a:ln>
            <a:noFill/>
          </a:ln>
        </p:spPr>
      </p:pic>
      <p:sp>
        <p:nvSpPr>
          <p:cNvPr id="159" name="Google Shape;159;g34069a330a4_1_179"/>
          <p:cNvSpPr txBox="1"/>
          <p:nvPr/>
        </p:nvSpPr>
        <p:spPr>
          <a:xfrm>
            <a:off x="4748212" y="1861463"/>
            <a:ext cx="2583000" cy="1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800">
                <a:solidFill>
                  <a:schemeClr val="dk1"/>
                </a:solidFill>
              </a:rPr>
              <a:t>Switch Determination (Closed) from Console</a:t>
            </a:r>
            <a:endParaRPr i="1" sz="800">
              <a:solidFill>
                <a:schemeClr val="dk1"/>
              </a:solidFill>
            </a:endParaRPr>
          </a:p>
        </p:txBody>
      </p:sp>
      <p:sp>
        <p:nvSpPr>
          <p:cNvPr id="160" name="Google Shape;160;g34069a330a4_1_179"/>
          <p:cNvSpPr txBox="1"/>
          <p:nvPr/>
        </p:nvSpPr>
        <p:spPr>
          <a:xfrm>
            <a:off x="4748212" y="2625063"/>
            <a:ext cx="2583000" cy="1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800">
                <a:solidFill>
                  <a:schemeClr val="dk1"/>
                </a:solidFill>
              </a:rPr>
              <a:t>Switch Determination (Open) from Console</a:t>
            </a:r>
            <a:endParaRPr i="1" sz="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4069a330a4_1_237"/>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Website Design Accomplishments </a:t>
            </a:r>
            <a:endParaRPr/>
          </a:p>
        </p:txBody>
      </p:sp>
      <p:sp>
        <p:nvSpPr>
          <p:cNvPr id="167" name="Google Shape;167;g34069a330a4_1_237"/>
          <p:cNvSpPr txBox="1"/>
          <p:nvPr>
            <p:ph idx="1" type="body"/>
          </p:nvPr>
        </p:nvSpPr>
        <p:spPr>
          <a:xfrm>
            <a:off x="457200" y="1536953"/>
            <a:ext cx="8229600" cy="30576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b="1" lang="en-US" sz="1900" u="sng"/>
              <a:t>This subsystem was designed to:</a:t>
            </a:r>
            <a:endParaRPr b="1" sz="1900" u="sng"/>
          </a:p>
          <a:p>
            <a:pPr indent="-349250" lvl="0" marL="914400" rtl="0" algn="l">
              <a:spcBef>
                <a:spcPts val="360"/>
              </a:spcBef>
              <a:spcAft>
                <a:spcPts val="0"/>
              </a:spcAft>
              <a:buSzPts val="1900"/>
              <a:buChar char="●"/>
            </a:pPr>
            <a:r>
              <a:rPr lang="en-US" sz="1900"/>
              <a:t>Continuously receive Post </a:t>
            </a:r>
            <a:r>
              <a:rPr lang="en-US" sz="1900"/>
              <a:t>Requests</a:t>
            </a:r>
            <a:r>
              <a:rPr lang="en-US" sz="1900"/>
              <a:t> from the microcontroller with both the Raw Image data + Switch State </a:t>
            </a:r>
            <a:endParaRPr sz="1900"/>
          </a:p>
          <a:p>
            <a:pPr indent="-349250" lvl="0" marL="914400" rtl="0" algn="l">
              <a:spcBef>
                <a:spcPts val="0"/>
              </a:spcBef>
              <a:spcAft>
                <a:spcPts val="0"/>
              </a:spcAft>
              <a:buSzPts val="1900"/>
              <a:buChar char="●"/>
            </a:pPr>
            <a:r>
              <a:rPr lang="en-US" sz="1900"/>
              <a:t>Convert the Raw image data to a </a:t>
            </a:r>
            <a:r>
              <a:rPr lang="en-US" sz="1900"/>
              <a:t>viewable</a:t>
            </a:r>
            <a:r>
              <a:rPr lang="en-US" sz="1900"/>
              <a:t> photo</a:t>
            </a:r>
            <a:endParaRPr sz="1900"/>
          </a:p>
          <a:p>
            <a:pPr indent="-349250" lvl="0" marL="914400" rtl="0" algn="l">
              <a:spcBef>
                <a:spcPts val="0"/>
              </a:spcBef>
              <a:spcAft>
                <a:spcPts val="0"/>
              </a:spcAft>
              <a:buSzPts val="1900"/>
              <a:buChar char="●"/>
            </a:pPr>
            <a:r>
              <a:rPr lang="en-US" sz="1900"/>
              <a:t>Constantly update the image + switch state as new data is sent from the microcontroller</a:t>
            </a:r>
            <a:endParaRPr sz="1900"/>
          </a:p>
          <a:p>
            <a:pPr indent="0" lvl="0" marL="0" rtl="0" algn="l">
              <a:spcBef>
                <a:spcPts val="360"/>
              </a:spcBef>
              <a:spcAft>
                <a:spcPts val="0"/>
              </a:spcAft>
              <a:buNone/>
            </a:pPr>
            <a:r>
              <a:rPr b="1" lang="en-US" sz="1900" u="sng"/>
              <a:t>Challenges:</a:t>
            </a:r>
            <a:endParaRPr b="1" sz="1900" u="sng"/>
          </a:p>
          <a:p>
            <a:pPr indent="-349250" lvl="0" marL="914400" rtl="0" algn="l">
              <a:spcBef>
                <a:spcPts val="360"/>
              </a:spcBef>
              <a:spcAft>
                <a:spcPts val="0"/>
              </a:spcAft>
              <a:buSzPts val="1900"/>
              <a:buChar char="●"/>
            </a:pPr>
            <a:r>
              <a:rPr lang="en-US" sz="1900"/>
              <a:t>Server not being able to process post requests at a fast </a:t>
            </a:r>
            <a:r>
              <a:rPr lang="en-US" sz="1900"/>
              <a:t>enough</a:t>
            </a:r>
            <a:r>
              <a:rPr lang="en-US" sz="1900"/>
              <a:t> rate</a:t>
            </a:r>
            <a:endParaRPr sz="1900"/>
          </a:p>
          <a:p>
            <a:pPr indent="-349250" lvl="0" marL="914400" rtl="0" algn="l">
              <a:spcBef>
                <a:spcPts val="0"/>
              </a:spcBef>
              <a:spcAft>
                <a:spcPts val="0"/>
              </a:spcAft>
              <a:buSzPts val="1900"/>
              <a:buChar char="●"/>
            </a:pPr>
            <a:r>
              <a:rPr lang="en-US" sz="1900"/>
              <a:t>Issues with image conversion</a:t>
            </a:r>
            <a:endParaRPr sz="1900"/>
          </a:p>
          <a:p>
            <a:pPr indent="0" lvl="0" marL="0" rtl="0" algn="l">
              <a:spcBef>
                <a:spcPts val="360"/>
              </a:spcBef>
              <a:spcAft>
                <a:spcPts val="0"/>
              </a:spcAft>
              <a:buNone/>
            </a:pPr>
            <a:r>
              <a:t/>
            </a:r>
            <a:endParaRPr b="1" sz="1400"/>
          </a:p>
          <a:p>
            <a:pPr indent="0" lvl="0" marL="914400" rtl="0" algn="l">
              <a:spcBef>
                <a:spcPts val="360"/>
              </a:spcBef>
              <a:spcAft>
                <a:spcPts val="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4069a330a4_1_191"/>
          <p:cNvSpPr txBox="1"/>
          <p:nvPr>
            <p:ph type="title"/>
          </p:nvPr>
        </p:nvSpPr>
        <p:spPr>
          <a:xfrm>
            <a:off x="2981525" y="52625"/>
            <a:ext cx="68421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2500"/>
              <a:t>Website Design Accomplishments</a:t>
            </a:r>
            <a:r>
              <a:rPr lang="en-US" sz="2700"/>
              <a:t> </a:t>
            </a:r>
            <a:endParaRPr sz="2700"/>
          </a:p>
        </p:txBody>
      </p:sp>
      <p:sp>
        <p:nvSpPr>
          <p:cNvPr id="174" name="Google Shape;174;g34069a330a4_1_191"/>
          <p:cNvSpPr txBox="1"/>
          <p:nvPr>
            <p:ph idx="1" type="body"/>
          </p:nvPr>
        </p:nvSpPr>
        <p:spPr>
          <a:xfrm>
            <a:off x="-74150" y="788241"/>
            <a:ext cx="8229600" cy="40731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SzPts val="1300"/>
              <a:buAutoNum type="arabicPeriod"/>
            </a:pPr>
            <a:r>
              <a:rPr b="1" lang="en-US" sz="1300"/>
              <a:t>Server first </a:t>
            </a:r>
            <a:r>
              <a:rPr b="1" lang="en-US" sz="1300"/>
              <a:t>receives both </a:t>
            </a:r>
            <a:r>
              <a:rPr b="1" lang="en-US" sz="1300" u="sng"/>
              <a:t>8-bit grayscale data</a:t>
            </a:r>
            <a:r>
              <a:rPr b="1" lang="en-US" sz="1300"/>
              <a:t> and </a:t>
            </a:r>
            <a:r>
              <a:rPr b="1" lang="en-US" sz="1300" u="sng"/>
              <a:t>Switch State</a:t>
            </a:r>
            <a:r>
              <a:rPr b="1" lang="en-US" sz="1300"/>
              <a:t> from the microcontroller as a POST Request</a:t>
            </a:r>
            <a:endParaRPr b="1" sz="1300"/>
          </a:p>
          <a:p>
            <a:pPr indent="0" lvl="0" marL="0" rtl="0" algn="l">
              <a:spcBef>
                <a:spcPts val="360"/>
              </a:spcBef>
              <a:spcAft>
                <a:spcPts val="0"/>
              </a:spcAft>
              <a:buNone/>
            </a:pPr>
            <a:r>
              <a:t/>
            </a:r>
            <a:endParaRPr b="1" sz="1300"/>
          </a:p>
          <a:p>
            <a:pPr indent="0" lvl="0" marL="0" rtl="0" algn="l">
              <a:spcBef>
                <a:spcPts val="360"/>
              </a:spcBef>
              <a:spcAft>
                <a:spcPts val="0"/>
              </a:spcAft>
              <a:buNone/>
            </a:pPr>
            <a:r>
              <a:t/>
            </a:r>
            <a:endParaRPr b="1" sz="1300"/>
          </a:p>
          <a:p>
            <a:pPr indent="0" lvl="0" marL="0" rtl="0" algn="l">
              <a:spcBef>
                <a:spcPts val="360"/>
              </a:spcBef>
              <a:spcAft>
                <a:spcPts val="0"/>
              </a:spcAft>
              <a:buNone/>
            </a:pPr>
            <a:r>
              <a:t/>
            </a:r>
            <a:endParaRPr b="1" sz="1300"/>
          </a:p>
          <a:p>
            <a:pPr indent="0" lvl="0" marL="0" rtl="0" algn="l">
              <a:spcBef>
                <a:spcPts val="360"/>
              </a:spcBef>
              <a:spcAft>
                <a:spcPts val="0"/>
              </a:spcAft>
              <a:buNone/>
            </a:pPr>
            <a:r>
              <a:t/>
            </a:r>
            <a:endParaRPr b="1" sz="1300"/>
          </a:p>
          <a:p>
            <a:pPr indent="0" lvl="0" marL="0" rtl="0" algn="l">
              <a:spcBef>
                <a:spcPts val="360"/>
              </a:spcBef>
              <a:spcAft>
                <a:spcPts val="0"/>
              </a:spcAft>
              <a:buNone/>
            </a:pPr>
            <a:r>
              <a:t/>
            </a:r>
            <a:endParaRPr b="1" sz="1300"/>
          </a:p>
          <a:p>
            <a:pPr indent="-311150" lvl="0" marL="457200" rtl="0" algn="l">
              <a:lnSpc>
                <a:spcPct val="135714"/>
              </a:lnSpc>
              <a:spcBef>
                <a:spcPts val="0"/>
              </a:spcBef>
              <a:spcAft>
                <a:spcPts val="0"/>
              </a:spcAft>
              <a:buSzPts val="1300"/>
              <a:buAutoNum type="arabicPeriod"/>
            </a:pPr>
            <a:r>
              <a:rPr b="1" lang="en-US" sz="1300"/>
              <a:t>Converts the raw grayscale data to PNG using </a:t>
            </a:r>
            <a:r>
              <a:rPr b="1" lang="en-US" sz="1300" u="sng"/>
              <a:t>Sharp</a:t>
            </a:r>
            <a:r>
              <a:rPr b="1" lang="en-US" sz="1300"/>
              <a:t> in-memory</a:t>
            </a:r>
            <a:endParaRPr b="1" sz="1300"/>
          </a:p>
          <a:p>
            <a:pPr indent="-311150" lvl="0" marL="457200" rtl="0" algn="l">
              <a:lnSpc>
                <a:spcPct val="135714"/>
              </a:lnSpc>
              <a:spcBef>
                <a:spcPts val="0"/>
              </a:spcBef>
              <a:spcAft>
                <a:spcPts val="0"/>
              </a:spcAft>
              <a:buSzPts val="1300"/>
              <a:buAutoNum type="arabicPeriod"/>
            </a:pPr>
            <a:r>
              <a:rPr b="1" lang="en-US" sz="1300"/>
              <a:t>Server then writes the PNG to the disk to be displayed on the website + displays Switch State</a:t>
            </a:r>
            <a:endParaRPr b="1" sz="1300"/>
          </a:p>
        </p:txBody>
      </p:sp>
      <p:pic>
        <p:nvPicPr>
          <p:cNvPr id="175" name="Google Shape;175;g34069a330a4_1_191"/>
          <p:cNvPicPr preferRelativeResize="0"/>
          <p:nvPr/>
        </p:nvPicPr>
        <p:blipFill rotWithShape="1">
          <a:blip r:embed="rId3">
            <a:alphaModFix/>
          </a:blip>
          <a:srcRect b="0" l="0" r="18493" t="0"/>
          <a:stretch/>
        </p:blipFill>
        <p:spPr>
          <a:xfrm>
            <a:off x="1195087" y="3184538"/>
            <a:ext cx="2441676" cy="1881736"/>
          </a:xfrm>
          <a:prstGeom prst="rect">
            <a:avLst/>
          </a:prstGeom>
          <a:noFill/>
          <a:ln>
            <a:noFill/>
          </a:ln>
        </p:spPr>
      </p:pic>
      <p:sp>
        <p:nvSpPr>
          <p:cNvPr id="176" name="Google Shape;176;g34069a330a4_1_191"/>
          <p:cNvSpPr/>
          <p:nvPr/>
        </p:nvSpPr>
        <p:spPr>
          <a:xfrm>
            <a:off x="3707662" y="3800838"/>
            <a:ext cx="1072800" cy="546300"/>
          </a:xfrm>
          <a:prstGeom prst="rightArrow">
            <a:avLst>
              <a:gd fmla="val 50000" name="adj1"/>
              <a:gd fmla="val 50000" name="adj2"/>
            </a:avLst>
          </a:prstGeom>
          <a:solidFill>
            <a:srgbClr val="99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 name="Google Shape;177;g34069a330a4_1_191"/>
          <p:cNvPicPr preferRelativeResize="0"/>
          <p:nvPr/>
        </p:nvPicPr>
        <p:blipFill rotWithShape="1">
          <a:blip r:embed="rId4">
            <a:alphaModFix/>
          </a:blip>
          <a:srcRect b="22479" l="0" r="23913" t="8138"/>
          <a:stretch/>
        </p:blipFill>
        <p:spPr>
          <a:xfrm>
            <a:off x="4851325" y="3184550"/>
            <a:ext cx="2588741" cy="1881725"/>
          </a:xfrm>
          <a:prstGeom prst="rect">
            <a:avLst/>
          </a:prstGeom>
          <a:noFill/>
          <a:ln>
            <a:noFill/>
          </a:ln>
        </p:spPr>
      </p:pic>
      <p:pic>
        <p:nvPicPr>
          <p:cNvPr id="178" name="Google Shape;178;g34069a330a4_1_191"/>
          <p:cNvPicPr preferRelativeResize="0"/>
          <p:nvPr/>
        </p:nvPicPr>
        <p:blipFill>
          <a:blip r:embed="rId5">
            <a:alphaModFix/>
          </a:blip>
          <a:stretch>
            <a:fillRect/>
          </a:stretch>
        </p:blipFill>
        <p:spPr>
          <a:xfrm>
            <a:off x="2378575" y="1319225"/>
            <a:ext cx="3114300" cy="1000634"/>
          </a:xfrm>
          <a:prstGeom prst="rect">
            <a:avLst/>
          </a:prstGeom>
          <a:noFill/>
          <a:ln>
            <a:noFill/>
          </a:ln>
        </p:spPr>
      </p:pic>
      <p:sp>
        <p:nvSpPr>
          <p:cNvPr id="179" name="Google Shape;179;g34069a330a4_1_191"/>
          <p:cNvSpPr txBox="1"/>
          <p:nvPr/>
        </p:nvSpPr>
        <p:spPr>
          <a:xfrm>
            <a:off x="2378575" y="1039350"/>
            <a:ext cx="311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rgbClr val="C0504D"/>
                </a:solidFill>
              </a:rPr>
              <a:t>Image Received from Microcontroller</a:t>
            </a:r>
            <a:endParaRPr b="1" sz="1300">
              <a:solidFill>
                <a:srgbClr val="C0504D"/>
              </a:solidFill>
            </a:endParaRPr>
          </a:p>
        </p:txBody>
      </p:sp>
      <p:sp>
        <p:nvSpPr>
          <p:cNvPr id="180" name="Google Shape;180;g34069a330a4_1_191"/>
          <p:cNvSpPr txBox="1"/>
          <p:nvPr/>
        </p:nvSpPr>
        <p:spPr>
          <a:xfrm>
            <a:off x="858763" y="2867900"/>
            <a:ext cx="311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rgbClr val="C0504D"/>
                </a:solidFill>
              </a:rPr>
              <a:t>8-bit grayscale Data</a:t>
            </a:r>
            <a:endParaRPr b="1" sz="1300">
              <a:solidFill>
                <a:srgbClr val="C0504D"/>
              </a:solidFill>
            </a:endParaRPr>
          </a:p>
        </p:txBody>
      </p:sp>
      <p:sp>
        <p:nvSpPr>
          <p:cNvPr id="181" name="Google Shape;181;g34069a330a4_1_191"/>
          <p:cNvSpPr txBox="1"/>
          <p:nvPr/>
        </p:nvSpPr>
        <p:spPr>
          <a:xfrm>
            <a:off x="4515038" y="2867900"/>
            <a:ext cx="311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rgbClr val="C0504D"/>
                </a:solidFill>
              </a:rPr>
              <a:t>Output PNG</a:t>
            </a:r>
            <a:endParaRPr b="1" sz="1300">
              <a:solidFill>
                <a:srgbClr val="C0504D"/>
              </a:solidFill>
            </a:endParaRPr>
          </a:p>
        </p:txBody>
      </p:sp>
      <p:cxnSp>
        <p:nvCxnSpPr>
          <p:cNvPr id="182" name="Google Shape;182;g34069a330a4_1_191"/>
          <p:cNvCxnSpPr/>
          <p:nvPr/>
        </p:nvCxnSpPr>
        <p:spPr>
          <a:xfrm>
            <a:off x="7639450" y="775050"/>
            <a:ext cx="393600" cy="0"/>
          </a:xfrm>
          <a:prstGeom prst="straightConnector1">
            <a:avLst/>
          </a:prstGeom>
          <a:noFill/>
          <a:ln cap="flat" cmpd="sng" w="76200">
            <a:solidFill>
              <a:srgbClr val="C0504D"/>
            </a:solidFill>
            <a:prstDash val="solid"/>
            <a:round/>
            <a:headEnd len="med" w="med" type="none"/>
            <a:tailEnd len="med" w="med" type="none"/>
          </a:ln>
        </p:spPr>
      </p:cxnSp>
      <p:cxnSp>
        <p:nvCxnSpPr>
          <p:cNvPr id="183" name="Google Shape;183;g34069a330a4_1_191"/>
          <p:cNvCxnSpPr/>
          <p:nvPr/>
        </p:nvCxnSpPr>
        <p:spPr>
          <a:xfrm>
            <a:off x="7667450" y="4874550"/>
            <a:ext cx="393600" cy="0"/>
          </a:xfrm>
          <a:prstGeom prst="straightConnector1">
            <a:avLst/>
          </a:prstGeom>
          <a:noFill/>
          <a:ln cap="flat" cmpd="sng" w="76200">
            <a:solidFill>
              <a:srgbClr val="C0504D"/>
            </a:solidFill>
            <a:prstDash val="solid"/>
            <a:round/>
            <a:headEnd len="med" w="med" type="none"/>
            <a:tailEnd len="med" w="med" type="none"/>
          </a:ln>
        </p:spPr>
      </p:cxnSp>
      <p:cxnSp>
        <p:nvCxnSpPr>
          <p:cNvPr id="184" name="Google Shape;184;g34069a330a4_1_191"/>
          <p:cNvCxnSpPr/>
          <p:nvPr/>
        </p:nvCxnSpPr>
        <p:spPr>
          <a:xfrm>
            <a:off x="7998525" y="775050"/>
            <a:ext cx="24000" cy="4099500"/>
          </a:xfrm>
          <a:prstGeom prst="straightConnector1">
            <a:avLst/>
          </a:prstGeom>
          <a:noFill/>
          <a:ln cap="flat" cmpd="sng" w="76200">
            <a:solidFill>
              <a:schemeClr val="accent2"/>
            </a:solidFill>
            <a:prstDash val="solid"/>
            <a:round/>
            <a:headEnd len="med" w="med" type="none"/>
            <a:tailEnd len="med" w="med" type="none"/>
          </a:ln>
        </p:spPr>
      </p:cxnSp>
      <p:sp>
        <p:nvSpPr>
          <p:cNvPr id="185" name="Google Shape;185;g34069a330a4_1_191"/>
          <p:cNvSpPr txBox="1"/>
          <p:nvPr/>
        </p:nvSpPr>
        <p:spPr>
          <a:xfrm>
            <a:off x="7998525" y="2216875"/>
            <a:ext cx="1269000" cy="22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rPr>
              <a:t>This process </a:t>
            </a:r>
            <a:r>
              <a:rPr b="1" lang="en-US" sz="1100" u="sng">
                <a:solidFill>
                  <a:schemeClr val="dk1"/>
                </a:solidFill>
              </a:rPr>
              <a:t>constantly repeats</a:t>
            </a:r>
            <a:r>
              <a:rPr b="1" lang="en-US" sz="1100">
                <a:solidFill>
                  <a:schemeClr val="dk1"/>
                </a:solidFill>
              </a:rPr>
              <a:t> as the </a:t>
            </a:r>
            <a:r>
              <a:rPr b="1" lang="en-US" sz="1100">
                <a:solidFill>
                  <a:schemeClr val="dk1"/>
                </a:solidFill>
              </a:rPr>
              <a:t>Microcontroller</a:t>
            </a:r>
            <a:r>
              <a:rPr b="1" lang="en-US" sz="1100">
                <a:solidFill>
                  <a:schemeClr val="dk1"/>
                </a:solidFill>
              </a:rPr>
              <a:t> sends images</a:t>
            </a:r>
            <a:endParaRPr b="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34069a330a4_1_185"/>
          <p:cNvPicPr preferRelativeResize="0"/>
          <p:nvPr/>
        </p:nvPicPr>
        <p:blipFill rotWithShape="1">
          <a:blip r:embed="rId3">
            <a:alphaModFix/>
          </a:blip>
          <a:srcRect b="2859" l="7342" r="3871" t="13535"/>
          <a:stretch/>
        </p:blipFill>
        <p:spPr>
          <a:xfrm>
            <a:off x="127252" y="1446425"/>
            <a:ext cx="3111899" cy="3295076"/>
          </a:xfrm>
          <a:prstGeom prst="rect">
            <a:avLst/>
          </a:prstGeom>
          <a:noFill/>
          <a:ln>
            <a:noFill/>
          </a:ln>
        </p:spPr>
      </p:pic>
      <p:sp>
        <p:nvSpPr>
          <p:cNvPr id="192" name="Google Shape;192;g34069a330a4_1_185"/>
          <p:cNvSpPr txBox="1"/>
          <p:nvPr>
            <p:ph type="title"/>
          </p:nvPr>
        </p:nvSpPr>
        <p:spPr>
          <a:xfrm>
            <a:off x="534425" y="55563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Website Design Accomplishments </a:t>
            </a:r>
            <a:endParaRPr/>
          </a:p>
        </p:txBody>
      </p:sp>
      <p:pic>
        <p:nvPicPr>
          <p:cNvPr id="193" name="Google Shape;193;g34069a330a4_1_185" title="image.png"/>
          <p:cNvPicPr preferRelativeResize="0"/>
          <p:nvPr/>
        </p:nvPicPr>
        <p:blipFill rotWithShape="1">
          <a:blip r:embed="rId4">
            <a:alphaModFix/>
          </a:blip>
          <a:srcRect b="0" l="0" r="0" t="8592"/>
          <a:stretch/>
        </p:blipFill>
        <p:spPr>
          <a:xfrm>
            <a:off x="3847350" y="1544112"/>
            <a:ext cx="4869288" cy="3523474"/>
          </a:xfrm>
          <a:prstGeom prst="rect">
            <a:avLst/>
          </a:prstGeom>
          <a:noFill/>
          <a:ln>
            <a:noFill/>
          </a:ln>
        </p:spPr>
      </p:pic>
      <p:sp>
        <p:nvSpPr>
          <p:cNvPr id="194" name="Google Shape;194;g34069a330a4_1_185"/>
          <p:cNvSpPr txBox="1"/>
          <p:nvPr/>
        </p:nvSpPr>
        <p:spPr>
          <a:xfrm>
            <a:off x="5380950" y="2017438"/>
            <a:ext cx="1802100" cy="9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highlight>
                  <a:schemeClr val="accent2"/>
                </a:highlight>
              </a:rPr>
              <a:t>Heat Source to mimic switch</a:t>
            </a:r>
            <a:endParaRPr b="1" sz="1700">
              <a:solidFill>
                <a:schemeClr val="dk1"/>
              </a:solidFill>
              <a:highlight>
                <a:schemeClr val="accent2"/>
              </a:highlight>
            </a:endParaRPr>
          </a:p>
        </p:txBody>
      </p:sp>
      <p:sp>
        <p:nvSpPr>
          <p:cNvPr id="195" name="Google Shape;195;g34069a330a4_1_185"/>
          <p:cNvSpPr txBox="1"/>
          <p:nvPr/>
        </p:nvSpPr>
        <p:spPr>
          <a:xfrm>
            <a:off x="2017025" y="984725"/>
            <a:ext cx="526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accent2"/>
                </a:solidFill>
              </a:rPr>
              <a:t>Makeshift Switchgear for Demo</a:t>
            </a:r>
            <a:endParaRPr b="1" sz="1800">
              <a:solidFill>
                <a:schemeClr val="accent2"/>
              </a:solidFill>
            </a:endParaRPr>
          </a:p>
        </p:txBody>
      </p:sp>
      <p:sp>
        <p:nvSpPr>
          <p:cNvPr id="196" name="Google Shape;196;g34069a330a4_1_185"/>
          <p:cNvSpPr txBox="1"/>
          <p:nvPr/>
        </p:nvSpPr>
        <p:spPr>
          <a:xfrm>
            <a:off x="8149825" y="2719013"/>
            <a:ext cx="1225800" cy="9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highlight>
                  <a:schemeClr val="accent2"/>
                </a:highlight>
              </a:rPr>
              <a:t>Switch State</a:t>
            </a:r>
            <a:endParaRPr b="1" sz="1700">
              <a:solidFill>
                <a:schemeClr val="dk1"/>
              </a:solidFill>
              <a:highlight>
                <a:schemeClr val="accent2"/>
              </a:highlight>
            </a:endParaRPr>
          </a:p>
        </p:txBody>
      </p:sp>
      <p:sp>
        <p:nvSpPr>
          <p:cNvPr id="197" name="Google Shape;197;g34069a330a4_1_185"/>
          <p:cNvSpPr/>
          <p:nvPr/>
        </p:nvSpPr>
        <p:spPr>
          <a:xfrm>
            <a:off x="3147000" y="2202775"/>
            <a:ext cx="1425000" cy="260400"/>
          </a:xfrm>
          <a:prstGeom prst="leftRightArrow">
            <a:avLst>
              <a:gd fmla="val 5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g34069a330a4_1_185"/>
          <p:cNvSpPr/>
          <p:nvPr/>
        </p:nvSpPr>
        <p:spPr>
          <a:xfrm rot="8255857">
            <a:off x="6253151" y="3851182"/>
            <a:ext cx="2452645" cy="252697"/>
          </a:xfrm>
          <a:prstGeom prst="rightArrow">
            <a:avLst>
              <a:gd fmla="val 5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2"/>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4069a330a4_1_252"/>
          <p:cNvSpPr txBox="1"/>
          <p:nvPr>
            <p:ph type="title"/>
          </p:nvPr>
        </p:nvSpPr>
        <p:spPr>
          <a:xfrm>
            <a:off x="457200" y="6935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Results</a:t>
            </a:r>
            <a:endParaRPr/>
          </a:p>
        </p:txBody>
      </p:sp>
      <p:pic>
        <p:nvPicPr>
          <p:cNvPr id="205" name="Google Shape;205;g34069a330a4_1_252" title="IMG_0218.jpeg"/>
          <p:cNvPicPr preferRelativeResize="0"/>
          <p:nvPr/>
        </p:nvPicPr>
        <p:blipFill rotWithShape="1">
          <a:blip r:embed="rId3">
            <a:alphaModFix/>
          </a:blip>
          <a:srcRect b="31223" l="31170" r="25632" t="24762"/>
          <a:stretch/>
        </p:blipFill>
        <p:spPr>
          <a:xfrm>
            <a:off x="356575" y="3415092"/>
            <a:ext cx="2167726" cy="1656557"/>
          </a:xfrm>
          <a:prstGeom prst="rect">
            <a:avLst/>
          </a:prstGeom>
          <a:noFill/>
          <a:ln cap="flat" cmpd="sng" w="28575">
            <a:solidFill>
              <a:schemeClr val="dk2"/>
            </a:solidFill>
            <a:prstDash val="solid"/>
            <a:round/>
            <a:headEnd len="sm" w="sm" type="none"/>
            <a:tailEnd len="sm" w="sm" type="none"/>
          </a:ln>
        </p:spPr>
      </p:pic>
      <p:pic>
        <p:nvPicPr>
          <p:cNvPr id="206" name="Google Shape;206;g34069a330a4_1_252" title="IMG_0539.PNG"/>
          <p:cNvPicPr preferRelativeResize="0"/>
          <p:nvPr/>
        </p:nvPicPr>
        <p:blipFill rotWithShape="1">
          <a:blip r:embed="rId4">
            <a:alphaModFix/>
          </a:blip>
          <a:srcRect b="0" l="4843" r="0" t="0"/>
          <a:stretch/>
        </p:blipFill>
        <p:spPr>
          <a:xfrm>
            <a:off x="2680975" y="1389575"/>
            <a:ext cx="6389176" cy="2593450"/>
          </a:xfrm>
          <a:prstGeom prst="rect">
            <a:avLst/>
          </a:prstGeom>
          <a:noFill/>
          <a:ln cap="flat" cmpd="sng" w="28575">
            <a:solidFill>
              <a:schemeClr val="dk2"/>
            </a:solidFill>
            <a:prstDash val="solid"/>
            <a:round/>
            <a:headEnd len="sm" w="sm" type="none"/>
            <a:tailEnd len="sm" w="sm" type="none"/>
          </a:ln>
        </p:spPr>
      </p:pic>
      <p:pic>
        <p:nvPicPr>
          <p:cNvPr id="207" name="Google Shape;207;g34069a330a4_1_252"/>
          <p:cNvPicPr preferRelativeResize="0"/>
          <p:nvPr/>
        </p:nvPicPr>
        <p:blipFill rotWithShape="1">
          <a:blip r:embed="rId5">
            <a:alphaModFix/>
          </a:blip>
          <a:srcRect b="9016" l="4905" r="39287" t="0"/>
          <a:stretch/>
        </p:blipFill>
        <p:spPr>
          <a:xfrm>
            <a:off x="356575" y="1389575"/>
            <a:ext cx="2167726" cy="1935352"/>
          </a:xfrm>
          <a:prstGeom prst="rect">
            <a:avLst/>
          </a:prstGeom>
          <a:noFill/>
          <a:ln cap="flat" cmpd="sng" w="28575">
            <a:solidFill>
              <a:schemeClr val="dk2"/>
            </a:solidFill>
            <a:prstDash val="solid"/>
            <a:round/>
            <a:headEnd len="sm" w="sm" type="none"/>
            <a:tailEnd len="sm" w="sm" type="none"/>
          </a:ln>
        </p:spPr>
      </p:pic>
      <p:sp>
        <p:nvSpPr>
          <p:cNvPr id="208" name="Google Shape;208;g34069a330a4_1_252"/>
          <p:cNvSpPr txBox="1"/>
          <p:nvPr/>
        </p:nvSpPr>
        <p:spPr>
          <a:xfrm>
            <a:off x="3043413" y="4275400"/>
            <a:ext cx="5664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dk1"/>
                </a:solidFill>
              </a:rPr>
              <a:t>Passed Dielectrics Test at POWELL</a:t>
            </a:r>
            <a:endParaRPr sz="2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34aab445b8d_0_6"/>
          <p:cNvPicPr preferRelativeResize="0"/>
          <p:nvPr/>
        </p:nvPicPr>
        <p:blipFill>
          <a:blip r:embed="rId3">
            <a:alphaModFix/>
          </a:blip>
          <a:stretch>
            <a:fillRect/>
          </a:stretch>
        </p:blipFill>
        <p:spPr>
          <a:xfrm>
            <a:off x="288513" y="1640413"/>
            <a:ext cx="3848349" cy="2555903"/>
          </a:xfrm>
          <a:prstGeom prst="rect">
            <a:avLst/>
          </a:prstGeom>
          <a:noFill/>
          <a:ln cap="flat" cmpd="sng" w="28575">
            <a:solidFill>
              <a:schemeClr val="dk2"/>
            </a:solidFill>
            <a:prstDash val="solid"/>
            <a:round/>
            <a:headEnd len="sm" w="sm" type="none"/>
            <a:tailEnd len="sm" w="sm" type="none"/>
          </a:ln>
        </p:spPr>
      </p:pic>
      <p:pic>
        <p:nvPicPr>
          <p:cNvPr id="214" name="Google Shape;214;g34aab445b8d_0_6"/>
          <p:cNvPicPr preferRelativeResize="0"/>
          <p:nvPr/>
        </p:nvPicPr>
        <p:blipFill>
          <a:blip r:embed="rId4">
            <a:alphaModFix/>
          </a:blip>
          <a:stretch>
            <a:fillRect/>
          </a:stretch>
        </p:blipFill>
        <p:spPr>
          <a:xfrm>
            <a:off x="4670087" y="1637200"/>
            <a:ext cx="3848350" cy="2562325"/>
          </a:xfrm>
          <a:prstGeom prst="rect">
            <a:avLst/>
          </a:prstGeom>
          <a:noFill/>
          <a:ln cap="flat" cmpd="sng" w="28575">
            <a:solidFill>
              <a:schemeClr val="dk2"/>
            </a:solidFill>
            <a:prstDash val="solid"/>
            <a:round/>
            <a:headEnd len="sm" w="sm" type="none"/>
            <a:tailEnd len="sm" w="sm" type="none"/>
          </a:ln>
        </p:spPr>
      </p:pic>
      <p:sp>
        <p:nvSpPr>
          <p:cNvPr id="215" name="Google Shape;215;g34aab445b8d_0_6"/>
          <p:cNvSpPr txBox="1"/>
          <p:nvPr/>
        </p:nvSpPr>
        <p:spPr>
          <a:xfrm>
            <a:off x="4944863" y="4199525"/>
            <a:ext cx="3298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dk1"/>
                </a:solidFill>
              </a:rPr>
              <a:t>Failed BIL Test at 120 kV</a:t>
            </a:r>
            <a:endParaRPr b="1" sz="1500">
              <a:solidFill>
                <a:schemeClr val="dk1"/>
              </a:solidFill>
            </a:endParaRPr>
          </a:p>
          <a:p>
            <a:pPr indent="0" lvl="0" marL="0" rtl="0" algn="ctr">
              <a:spcBef>
                <a:spcPts val="0"/>
              </a:spcBef>
              <a:spcAft>
                <a:spcPts val="0"/>
              </a:spcAft>
              <a:buNone/>
            </a:pPr>
            <a:r>
              <a:t/>
            </a:r>
            <a:endParaRPr sz="1500">
              <a:solidFill>
                <a:schemeClr val="dk1"/>
              </a:solidFill>
            </a:endParaRPr>
          </a:p>
        </p:txBody>
      </p:sp>
      <p:sp>
        <p:nvSpPr>
          <p:cNvPr id="216" name="Google Shape;216;g34aab445b8d_0_6"/>
          <p:cNvSpPr txBox="1"/>
          <p:nvPr/>
        </p:nvSpPr>
        <p:spPr>
          <a:xfrm>
            <a:off x="563288" y="4199525"/>
            <a:ext cx="3298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dk1"/>
                </a:solidFill>
              </a:rPr>
              <a:t>Successful BIL Test at 90 kV</a:t>
            </a:r>
            <a:endParaRPr b="1" sz="1500">
              <a:solidFill>
                <a:schemeClr val="dk1"/>
              </a:solidFill>
            </a:endParaRPr>
          </a:p>
        </p:txBody>
      </p:sp>
      <p:sp>
        <p:nvSpPr>
          <p:cNvPr id="217" name="Google Shape;217;g34aab445b8d_0_6"/>
          <p:cNvSpPr txBox="1"/>
          <p:nvPr/>
        </p:nvSpPr>
        <p:spPr>
          <a:xfrm>
            <a:off x="322275" y="4590275"/>
            <a:ext cx="83295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C0504D"/>
                </a:solidFill>
              </a:rPr>
              <a:t>POWELL approved our design and deemed it viable to reach the 95 kV level at 6 inches </a:t>
            </a:r>
            <a:endParaRPr b="1" i="1" sz="1500">
              <a:solidFill>
                <a:srgbClr val="C0504D"/>
              </a:solidFill>
            </a:endParaRPr>
          </a:p>
        </p:txBody>
      </p:sp>
      <p:sp>
        <p:nvSpPr>
          <p:cNvPr id="218" name="Google Shape;218;g34aab445b8d_0_6"/>
          <p:cNvSpPr txBox="1"/>
          <p:nvPr/>
        </p:nvSpPr>
        <p:spPr>
          <a:xfrm>
            <a:off x="238725" y="1187100"/>
            <a:ext cx="83295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POWELL’s internal </a:t>
            </a:r>
            <a:r>
              <a:rPr b="1" lang="en-US" sz="1200">
                <a:solidFill>
                  <a:srgbClr val="222222"/>
                </a:solidFill>
                <a:latin typeface="Roboto"/>
                <a:ea typeface="Roboto"/>
                <a:cs typeface="Roboto"/>
                <a:sym typeface="Roboto"/>
              </a:rPr>
              <a:t>guidance recommends an air clearance of 6 inches in order to achieve a 95 kV BIL withstand rating. </a:t>
            </a:r>
            <a:endParaRPr b="1" sz="1200">
              <a:solidFill>
                <a:schemeClr val="dk1"/>
              </a:solidFill>
              <a:latin typeface="Roboto"/>
              <a:ea typeface="Roboto"/>
              <a:cs typeface="Roboto"/>
              <a:sym typeface="Roboto"/>
            </a:endParaRPr>
          </a:p>
        </p:txBody>
      </p:sp>
      <p:sp>
        <p:nvSpPr>
          <p:cNvPr id="219" name="Google Shape;219;g34aab445b8d_0_6"/>
          <p:cNvSpPr txBox="1"/>
          <p:nvPr>
            <p:ph type="title"/>
          </p:nvPr>
        </p:nvSpPr>
        <p:spPr>
          <a:xfrm>
            <a:off x="457200" y="643758"/>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4069a330a4_1_262"/>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Conclusions</a:t>
            </a:r>
            <a:endParaRPr/>
          </a:p>
        </p:txBody>
      </p:sp>
      <p:sp>
        <p:nvSpPr>
          <p:cNvPr id="225" name="Google Shape;225;g34069a330a4_1_262"/>
          <p:cNvSpPr txBox="1"/>
          <p:nvPr>
            <p:ph idx="1" type="body"/>
          </p:nvPr>
        </p:nvSpPr>
        <p:spPr>
          <a:xfrm>
            <a:off x="457200" y="1536953"/>
            <a:ext cx="8229600" cy="3477900"/>
          </a:xfrm>
          <a:prstGeom prst="rect">
            <a:avLst/>
          </a:prstGeom>
          <a:noFill/>
          <a:ln>
            <a:noFill/>
          </a:ln>
        </p:spPr>
        <p:txBody>
          <a:bodyPr anchorCtr="0" anchor="t" bIns="45700" lIns="91425" spcFirstLastPara="1" rIns="91425" wrap="square" tIns="45700">
            <a:normAutofit fontScale="55000" lnSpcReduction="10000"/>
          </a:bodyPr>
          <a:lstStyle/>
          <a:p>
            <a:pPr indent="-251459" lvl="0" marL="342900" rtl="0" algn="l">
              <a:spcBef>
                <a:spcPts val="640"/>
              </a:spcBef>
              <a:spcAft>
                <a:spcPts val="0"/>
              </a:spcAft>
              <a:buClr>
                <a:schemeClr val="dk1"/>
              </a:buClr>
              <a:buSzPct val="100000"/>
              <a:buChar char="•"/>
            </a:pPr>
            <a:r>
              <a:rPr b="1" lang="en-US" u="sng"/>
              <a:t>Hardware Changes</a:t>
            </a:r>
            <a:endParaRPr b="1" u="sng"/>
          </a:p>
          <a:p>
            <a:pPr indent="-234315" lvl="1" marL="742950" rtl="0" algn="l">
              <a:spcBef>
                <a:spcPts val="640"/>
              </a:spcBef>
              <a:spcAft>
                <a:spcPts val="0"/>
              </a:spcAft>
              <a:buSzPct val="64285"/>
              <a:buChar char="–"/>
            </a:pPr>
            <a:r>
              <a:rPr lang="en-US"/>
              <a:t>The first microcontroller couldn’t download code, so push-buttons were added to the </a:t>
            </a:r>
            <a:r>
              <a:rPr lang="en-US"/>
              <a:t>original</a:t>
            </a:r>
            <a:r>
              <a:rPr lang="en-US"/>
              <a:t> design.</a:t>
            </a:r>
            <a:endParaRPr/>
          </a:p>
          <a:p>
            <a:pPr indent="-234315" lvl="1" marL="742950" rtl="0" algn="l">
              <a:spcBef>
                <a:spcPts val="640"/>
              </a:spcBef>
              <a:spcAft>
                <a:spcPts val="0"/>
              </a:spcAft>
              <a:buSzPct val="64285"/>
              <a:buChar char="–"/>
            </a:pPr>
            <a:r>
              <a:rPr lang="en-US"/>
              <a:t>The camera socket wasn’t viable, so the entire </a:t>
            </a:r>
            <a:r>
              <a:rPr lang="en-US"/>
              <a:t>design</a:t>
            </a:r>
            <a:r>
              <a:rPr lang="en-US"/>
              <a:t> was updated to replace the socket and the three buck converters providing power to the socket with a connector and a breakout board.</a:t>
            </a:r>
            <a:endParaRPr/>
          </a:p>
          <a:p>
            <a:pPr indent="-251459" lvl="0" marL="342900" rtl="0" algn="l">
              <a:spcBef>
                <a:spcPts val="640"/>
              </a:spcBef>
              <a:spcAft>
                <a:spcPts val="0"/>
              </a:spcAft>
              <a:buClr>
                <a:schemeClr val="dk1"/>
              </a:buClr>
              <a:buSzPct val="100000"/>
              <a:buChar char="•"/>
            </a:pPr>
            <a:r>
              <a:rPr b="1" lang="en-US" u="sng"/>
              <a:t>Software Changes</a:t>
            </a:r>
            <a:endParaRPr b="1" u="sng"/>
          </a:p>
          <a:p>
            <a:pPr indent="-234315" lvl="1" marL="742950" rtl="0" algn="l">
              <a:spcBef>
                <a:spcPts val="640"/>
              </a:spcBef>
              <a:spcAft>
                <a:spcPts val="0"/>
              </a:spcAft>
              <a:buSzPct val="64285"/>
              <a:buChar char="–"/>
            </a:pPr>
            <a:r>
              <a:rPr lang="en-US"/>
              <a:t>Switched from using a websocket server to sending </a:t>
            </a:r>
            <a:r>
              <a:rPr lang="en-US"/>
              <a:t>individual</a:t>
            </a:r>
            <a:r>
              <a:rPr lang="en-US"/>
              <a:t> HTTP Post Request.</a:t>
            </a:r>
            <a:endParaRPr/>
          </a:p>
          <a:p>
            <a:pPr indent="-251459" lvl="0" marL="342900" rtl="0" algn="l">
              <a:spcBef>
                <a:spcPts val="640"/>
              </a:spcBef>
              <a:spcAft>
                <a:spcPts val="0"/>
              </a:spcAft>
              <a:buClr>
                <a:schemeClr val="dk1"/>
              </a:buClr>
              <a:buSzPct val="100000"/>
              <a:buChar char="•"/>
            </a:pPr>
            <a:r>
              <a:rPr b="1" lang="en-US" u="sng"/>
              <a:t>Integration, testing, and validation are complete.</a:t>
            </a:r>
            <a:endParaRPr b="1" u="sng"/>
          </a:p>
          <a:p>
            <a:pPr indent="-234315" lvl="1" marL="742950" rtl="0" algn="l">
              <a:spcBef>
                <a:spcPts val="640"/>
              </a:spcBef>
              <a:spcAft>
                <a:spcPts val="0"/>
              </a:spcAft>
              <a:buSzPct val="64285"/>
              <a:buChar char="–"/>
            </a:pPr>
            <a:r>
              <a:rPr lang="en-US"/>
              <a:t>All subsystem validation is complete.</a:t>
            </a:r>
            <a:endParaRPr/>
          </a:p>
          <a:p>
            <a:pPr indent="-234315" lvl="1" marL="742950" rtl="0" algn="l">
              <a:spcBef>
                <a:spcPts val="640"/>
              </a:spcBef>
              <a:spcAft>
                <a:spcPts val="0"/>
              </a:spcAft>
              <a:buSzPct val="64285"/>
              <a:buChar char="–"/>
            </a:pPr>
            <a:r>
              <a:rPr lang="en-US"/>
              <a:t>Integrated system validation complete and demonstrated to TA.</a:t>
            </a:r>
            <a:endParaRPr/>
          </a:p>
          <a:p>
            <a:pPr indent="-139700" lvl="0" marL="342900" rtl="0" algn="l">
              <a:spcBef>
                <a:spcPts val="640"/>
              </a:spcBef>
              <a:spcAft>
                <a:spcPts val="0"/>
              </a:spcAft>
              <a:buClr>
                <a:schemeClr val="dk1"/>
              </a:buClr>
              <a:buSzPct val="100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4069a330a4_1_51"/>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description </a:t>
            </a:r>
            <a:endParaRPr/>
          </a:p>
        </p:txBody>
      </p:sp>
      <p:sp>
        <p:nvSpPr>
          <p:cNvPr id="66" name="Google Shape;66;g34069a330a4_1_51"/>
          <p:cNvSpPr txBox="1"/>
          <p:nvPr>
            <p:ph idx="1" type="body"/>
          </p:nvPr>
        </p:nvSpPr>
        <p:spPr>
          <a:xfrm>
            <a:off x="140100" y="1313006"/>
            <a:ext cx="8546700" cy="370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Font typeface="Arial"/>
              <a:buNone/>
            </a:pPr>
            <a:r>
              <a:rPr b="1" lang="en-US" sz="2000"/>
              <a:t>Problem statement:</a:t>
            </a:r>
            <a:r>
              <a:rPr lang="en-US" sz="2000"/>
              <a:t> </a:t>
            </a:r>
            <a:r>
              <a:rPr lang="en-US" sz="1800"/>
              <a:t>“As industry demand grows, space inside high voltage switchgear has become increasingly limited. Manufacturers are required to fit more devices and wires within the same limited space. Additionally, manufacturers are now being asked to include a remote viewing system within the switchgear to monitor a physical ground switch. This ground switch is physically blocked, by wires, from the view of the operator. A remote viewing system allows the operators job to be much safer and more convenient.”</a:t>
            </a:r>
            <a:endParaRPr sz="2000"/>
          </a:p>
        </p:txBody>
      </p:sp>
      <p:pic>
        <p:nvPicPr>
          <p:cNvPr id="67" name="Google Shape;67;g34069a330a4_1_51"/>
          <p:cNvPicPr preferRelativeResize="0"/>
          <p:nvPr/>
        </p:nvPicPr>
        <p:blipFill rotWithShape="1">
          <a:blip r:embed="rId3">
            <a:alphaModFix/>
          </a:blip>
          <a:srcRect b="0" l="0" r="0" t="0"/>
          <a:stretch/>
        </p:blipFill>
        <p:spPr>
          <a:xfrm>
            <a:off x="4572000" y="3161570"/>
            <a:ext cx="3303037" cy="1853362"/>
          </a:xfrm>
          <a:prstGeom prst="rect">
            <a:avLst/>
          </a:prstGeom>
          <a:noFill/>
          <a:ln>
            <a:noFill/>
          </a:ln>
        </p:spPr>
      </p:pic>
      <p:pic>
        <p:nvPicPr>
          <p:cNvPr id="68" name="Google Shape;68;g34069a330a4_1_51"/>
          <p:cNvPicPr preferRelativeResize="0"/>
          <p:nvPr/>
        </p:nvPicPr>
        <p:blipFill rotWithShape="1">
          <a:blip r:embed="rId4">
            <a:alphaModFix/>
          </a:blip>
          <a:srcRect b="0" l="0" r="0" t="0"/>
          <a:stretch/>
        </p:blipFill>
        <p:spPr>
          <a:xfrm>
            <a:off x="211275" y="3428926"/>
            <a:ext cx="3198132" cy="96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4069a330a4_1_103"/>
          <p:cNvSpPr txBox="1"/>
          <p:nvPr/>
        </p:nvSpPr>
        <p:spPr>
          <a:xfrm>
            <a:off x="457200" y="58413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sz="3200">
                <a:solidFill>
                  <a:srgbClr val="000000"/>
                </a:solidFill>
              </a:rPr>
              <a:t>Integrated System Diagram</a:t>
            </a:r>
            <a:endParaRPr b="1" sz="3200">
              <a:solidFill>
                <a:srgbClr val="000000"/>
              </a:solidFill>
              <a:highlight>
                <a:srgbClr val="FFFF00"/>
              </a:highlight>
            </a:endParaRPr>
          </a:p>
        </p:txBody>
      </p:sp>
      <p:pic>
        <p:nvPicPr>
          <p:cNvPr id="74" name="Google Shape;74;g34069a330a4_1_103"/>
          <p:cNvPicPr preferRelativeResize="0"/>
          <p:nvPr/>
        </p:nvPicPr>
        <p:blipFill>
          <a:blip r:embed="rId3">
            <a:alphaModFix/>
          </a:blip>
          <a:stretch>
            <a:fillRect/>
          </a:stretch>
        </p:blipFill>
        <p:spPr>
          <a:xfrm>
            <a:off x="3117098" y="1409150"/>
            <a:ext cx="2909826" cy="2187025"/>
          </a:xfrm>
          <a:prstGeom prst="rect">
            <a:avLst/>
          </a:prstGeom>
          <a:noFill/>
          <a:ln>
            <a:noFill/>
          </a:ln>
        </p:spPr>
      </p:pic>
      <p:pic>
        <p:nvPicPr>
          <p:cNvPr id="75" name="Google Shape;75;g34069a330a4_1_103"/>
          <p:cNvPicPr preferRelativeResize="0"/>
          <p:nvPr/>
        </p:nvPicPr>
        <p:blipFill rotWithShape="1">
          <a:blip r:embed="rId4">
            <a:alphaModFix/>
          </a:blip>
          <a:srcRect b="0" l="16701" r="16035" t="0"/>
          <a:stretch/>
        </p:blipFill>
        <p:spPr>
          <a:xfrm>
            <a:off x="6603317" y="1481063"/>
            <a:ext cx="2434432" cy="1844975"/>
          </a:xfrm>
          <a:prstGeom prst="rect">
            <a:avLst/>
          </a:prstGeom>
          <a:noFill/>
          <a:ln cap="flat" cmpd="sng" w="28575">
            <a:solidFill>
              <a:srgbClr val="1F497D"/>
            </a:solidFill>
            <a:prstDash val="solid"/>
            <a:round/>
            <a:headEnd len="sm" w="sm" type="none"/>
            <a:tailEnd len="sm" w="sm" type="none"/>
          </a:ln>
        </p:spPr>
      </p:pic>
      <p:sp>
        <p:nvSpPr>
          <p:cNvPr id="76" name="Google Shape;76;g34069a330a4_1_103"/>
          <p:cNvSpPr/>
          <p:nvPr/>
        </p:nvSpPr>
        <p:spPr>
          <a:xfrm>
            <a:off x="5605900" y="2264788"/>
            <a:ext cx="875100" cy="277500"/>
          </a:xfrm>
          <a:prstGeom prst="rightArrow">
            <a:avLst>
              <a:gd fmla="val 50000" name="adj1"/>
              <a:gd fmla="val 50000" name="adj2"/>
            </a:avLst>
          </a:prstGeom>
          <a:solidFill>
            <a:srgbClr val="C0504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g34069a330a4_1_103"/>
          <p:cNvSpPr txBox="1"/>
          <p:nvPr/>
        </p:nvSpPr>
        <p:spPr>
          <a:xfrm>
            <a:off x="217988" y="4096000"/>
            <a:ext cx="24756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rgbClr val="000000"/>
                </a:solidFill>
              </a:rPr>
              <a:t>Thermal Sensor takes images </a:t>
            </a:r>
            <a:endParaRPr b="1" sz="1700">
              <a:solidFill>
                <a:srgbClr val="000000"/>
              </a:solidFill>
            </a:endParaRPr>
          </a:p>
        </p:txBody>
      </p:sp>
      <p:sp>
        <p:nvSpPr>
          <p:cNvPr id="78" name="Google Shape;78;g34069a330a4_1_103"/>
          <p:cNvSpPr txBox="1"/>
          <p:nvPr/>
        </p:nvSpPr>
        <p:spPr>
          <a:xfrm>
            <a:off x="6450438" y="4096000"/>
            <a:ext cx="24756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rgbClr val="000000"/>
                </a:solidFill>
              </a:rPr>
              <a:t>Website displays images one by one</a:t>
            </a:r>
            <a:endParaRPr b="1" sz="1700">
              <a:solidFill>
                <a:srgbClr val="000000"/>
              </a:solidFill>
            </a:endParaRPr>
          </a:p>
        </p:txBody>
      </p:sp>
      <p:sp>
        <p:nvSpPr>
          <p:cNvPr id="79" name="Google Shape;79;g34069a330a4_1_103"/>
          <p:cNvSpPr txBox="1"/>
          <p:nvPr/>
        </p:nvSpPr>
        <p:spPr>
          <a:xfrm>
            <a:off x="3007213" y="3818500"/>
            <a:ext cx="31296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000000"/>
                </a:solidFill>
              </a:rPr>
              <a:t>Microcontroller sends images to Website through HTTP Post</a:t>
            </a:r>
            <a:endParaRPr b="1" sz="1500">
              <a:solidFill>
                <a:srgbClr val="000000"/>
              </a:solidFill>
            </a:endParaRPr>
          </a:p>
        </p:txBody>
      </p:sp>
      <p:sp>
        <p:nvSpPr>
          <p:cNvPr id="80" name="Google Shape;80;g34069a330a4_1_103"/>
          <p:cNvSpPr/>
          <p:nvPr/>
        </p:nvSpPr>
        <p:spPr>
          <a:xfrm>
            <a:off x="2670000" y="2264788"/>
            <a:ext cx="875100" cy="277500"/>
          </a:xfrm>
          <a:prstGeom prst="rightArrow">
            <a:avLst>
              <a:gd fmla="val 50000" name="adj1"/>
              <a:gd fmla="val 50000" name="adj2"/>
            </a:avLst>
          </a:prstGeom>
          <a:solidFill>
            <a:srgbClr val="C0504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g34069a330a4_1_103"/>
          <p:cNvSpPr/>
          <p:nvPr/>
        </p:nvSpPr>
        <p:spPr>
          <a:xfrm>
            <a:off x="2693588" y="4309300"/>
            <a:ext cx="3849300" cy="277500"/>
          </a:xfrm>
          <a:prstGeom prst="rightArrow">
            <a:avLst>
              <a:gd fmla="val 50000" name="adj1"/>
              <a:gd fmla="val 50000" name="adj2"/>
            </a:avLst>
          </a:prstGeom>
          <a:solidFill>
            <a:srgbClr val="C0504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 name="Google Shape;82;g34069a330a4_1_103" title="IMG_6111.jpeg"/>
          <p:cNvPicPr preferRelativeResize="0"/>
          <p:nvPr/>
        </p:nvPicPr>
        <p:blipFill rotWithShape="1">
          <a:blip r:embed="rId5">
            <a:alphaModFix/>
          </a:blip>
          <a:srcRect b="29159" l="25944" r="29254" t="35538"/>
          <a:stretch/>
        </p:blipFill>
        <p:spPr>
          <a:xfrm>
            <a:off x="459050" y="1547912"/>
            <a:ext cx="2081649" cy="2187023"/>
          </a:xfrm>
          <a:prstGeom prst="rect">
            <a:avLst/>
          </a:prstGeom>
          <a:noFill/>
          <a:ln cap="flat" cmpd="sng" w="28575">
            <a:solidFill>
              <a:schemeClr val="dk2"/>
            </a:solidFill>
            <a:prstDash val="solid"/>
            <a:round/>
            <a:headEnd len="sm" w="sm" type="none"/>
            <a:tailEnd len="sm" w="sm" type="none"/>
          </a:ln>
        </p:spPr>
      </p:pic>
      <p:sp>
        <p:nvSpPr>
          <p:cNvPr id="83" name="Google Shape;83;g34069a330a4_1_103"/>
          <p:cNvSpPr/>
          <p:nvPr/>
        </p:nvSpPr>
        <p:spPr>
          <a:xfrm>
            <a:off x="1421675" y="2755300"/>
            <a:ext cx="225300" cy="2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g34069a330a4_1_103"/>
          <p:cNvSpPr txBox="1"/>
          <p:nvPr/>
        </p:nvSpPr>
        <p:spPr>
          <a:xfrm>
            <a:off x="1202375" y="1832313"/>
            <a:ext cx="7509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lt1"/>
                </a:solidFill>
              </a:rPr>
              <a:t>Power</a:t>
            </a:r>
            <a:endParaRPr b="1" sz="1000">
              <a:solidFill>
                <a:schemeClr val="lt1"/>
              </a:solidFill>
            </a:endParaRPr>
          </a:p>
        </p:txBody>
      </p:sp>
      <p:sp>
        <p:nvSpPr>
          <p:cNvPr id="85" name="Google Shape;85;g34069a330a4_1_103"/>
          <p:cNvSpPr/>
          <p:nvPr/>
        </p:nvSpPr>
        <p:spPr>
          <a:xfrm>
            <a:off x="1734575" y="3188725"/>
            <a:ext cx="270300" cy="2775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g34069a330a4_1_103"/>
          <p:cNvSpPr txBox="1"/>
          <p:nvPr/>
        </p:nvSpPr>
        <p:spPr>
          <a:xfrm>
            <a:off x="459050" y="3466225"/>
            <a:ext cx="20817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lt1"/>
                </a:solidFill>
                <a:highlight>
                  <a:schemeClr val="accent2"/>
                </a:highlight>
              </a:rPr>
              <a:t>MCU ⇔ Thermal Sensor</a:t>
            </a:r>
            <a:endParaRPr b="1" sz="1000">
              <a:solidFill>
                <a:schemeClr val="lt1"/>
              </a:solidFill>
              <a:highlight>
                <a:schemeClr val="accent2"/>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34069a330a4_0_6"/>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PCB Design Accomplishments </a:t>
            </a:r>
            <a:endParaRPr/>
          </a:p>
        </p:txBody>
      </p:sp>
      <p:sp>
        <p:nvSpPr>
          <p:cNvPr id="93" name="Google Shape;93;g34069a330a4_0_6"/>
          <p:cNvSpPr txBox="1"/>
          <p:nvPr>
            <p:ph idx="1" type="body"/>
          </p:nvPr>
        </p:nvSpPr>
        <p:spPr>
          <a:xfrm>
            <a:off x="457200" y="1457175"/>
            <a:ext cx="8229600" cy="35871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b="1" lang="en-US" sz="1400" u="sng"/>
              <a:t>This subsystem was designed to:</a:t>
            </a:r>
            <a:endParaRPr b="1" sz="1400" u="sng"/>
          </a:p>
          <a:p>
            <a:pPr indent="-317500" lvl="0" marL="457200" rtl="0" algn="l">
              <a:spcBef>
                <a:spcPts val="360"/>
              </a:spcBef>
              <a:spcAft>
                <a:spcPts val="0"/>
              </a:spcAft>
              <a:buSzPts val="1400"/>
              <a:buChar char="●"/>
            </a:pPr>
            <a:r>
              <a:rPr lang="en-US" sz="1400"/>
              <a:t>Provide power to and house the thermal sensor</a:t>
            </a:r>
            <a:endParaRPr sz="1400"/>
          </a:p>
          <a:p>
            <a:pPr indent="-317500" lvl="0" marL="457200" rtl="0" algn="l">
              <a:spcBef>
                <a:spcPts val="0"/>
              </a:spcBef>
              <a:spcAft>
                <a:spcPts val="0"/>
              </a:spcAft>
              <a:buSzPts val="1400"/>
              <a:buChar char="●"/>
            </a:pPr>
            <a:r>
              <a:rPr lang="en-US" sz="1400"/>
              <a:t>Provide power to and house the microcontroller</a:t>
            </a:r>
            <a:endParaRPr sz="1400"/>
          </a:p>
          <a:p>
            <a:pPr indent="-317500" lvl="0" marL="457200" rtl="0" algn="l">
              <a:spcBef>
                <a:spcPts val="0"/>
              </a:spcBef>
              <a:spcAft>
                <a:spcPts val="0"/>
              </a:spcAft>
              <a:buSzPts val="1400"/>
              <a:buChar char="●"/>
            </a:pPr>
            <a:r>
              <a:rPr lang="en-US" sz="1400"/>
              <a:t>Provide a connection between the two major components</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rPr b="1" lang="en-US" sz="1400" u="sng"/>
              <a:t>Challenges and Solutions:</a:t>
            </a:r>
            <a:endParaRPr sz="1400"/>
          </a:p>
          <a:p>
            <a:pPr indent="-317500" lvl="0" marL="457200" rtl="0" algn="l">
              <a:spcBef>
                <a:spcPts val="360"/>
              </a:spcBef>
              <a:spcAft>
                <a:spcPts val="0"/>
              </a:spcAft>
              <a:buSzPts val="1400"/>
              <a:buChar char="●"/>
            </a:pPr>
            <a:r>
              <a:rPr lang="en-US" sz="1400"/>
              <a:t>The microcontroller couldn’t </a:t>
            </a:r>
            <a:r>
              <a:rPr lang="en-US" sz="1400"/>
              <a:t>download</a:t>
            </a:r>
            <a:r>
              <a:rPr lang="en-US" sz="1400"/>
              <a:t> code.</a:t>
            </a:r>
            <a:endParaRPr sz="1400"/>
          </a:p>
          <a:p>
            <a:pPr indent="-317500" lvl="1" marL="914400" rtl="0" algn="l">
              <a:spcBef>
                <a:spcPts val="0"/>
              </a:spcBef>
              <a:spcAft>
                <a:spcPts val="0"/>
              </a:spcAft>
              <a:buSzPts val="1400"/>
              <a:buChar char="○"/>
            </a:pPr>
            <a:r>
              <a:rPr lang="en-US" sz="1400"/>
              <a:t>This was handled by adding push-buttons to the original design.</a:t>
            </a:r>
            <a:endParaRPr sz="1400"/>
          </a:p>
          <a:p>
            <a:pPr indent="-317500" lvl="0" marL="457200" rtl="0" algn="l">
              <a:spcBef>
                <a:spcPts val="0"/>
              </a:spcBef>
              <a:spcAft>
                <a:spcPts val="0"/>
              </a:spcAft>
              <a:buSzPts val="1400"/>
              <a:buChar char="●"/>
            </a:pPr>
            <a:r>
              <a:rPr lang="en-US" sz="1400"/>
              <a:t>The thermal sensor socket chosen was unable to be hand </a:t>
            </a:r>
            <a:r>
              <a:rPr lang="en-US" sz="1400"/>
              <a:t>soldered without losing functionality</a:t>
            </a:r>
            <a:endParaRPr sz="1400"/>
          </a:p>
          <a:p>
            <a:pPr indent="-317500" lvl="1" marL="914400" rtl="0" algn="l">
              <a:spcBef>
                <a:spcPts val="0"/>
              </a:spcBef>
              <a:spcAft>
                <a:spcPts val="0"/>
              </a:spcAft>
              <a:buSzPts val="1400"/>
              <a:buChar char="○"/>
            </a:pPr>
            <a:r>
              <a:rPr lang="en-US" sz="1400"/>
              <a:t>This was handled by replacing the socket and three of the buck converters with a breakout board that had a socket ready for use.</a:t>
            </a:r>
            <a:endParaRPr sz="1400"/>
          </a:p>
          <a:p>
            <a:pPr indent="-317500" lvl="1" marL="914400" rtl="0" algn="l">
              <a:spcBef>
                <a:spcPts val="0"/>
              </a:spcBef>
              <a:spcAft>
                <a:spcPts val="0"/>
              </a:spcAft>
              <a:buSzPts val="1400"/>
              <a:buChar char="○"/>
            </a:pPr>
            <a:r>
              <a:rPr lang="en-US" sz="1400"/>
              <a:t>The breakout board is attached via connector that is soldered onto the main board.</a:t>
            </a:r>
            <a:endParaRPr sz="1400"/>
          </a:p>
          <a:p>
            <a:pPr indent="-317500" lvl="1" marL="914400" rtl="0" algn="l">
              <a:spcBef>
                <a:spcPts val="0"/>
              </a:spcBef>
              <a:spcAft>
                <a:spcPts val="0"/>
              </a:spcAft>
              <a:buSzPts val="1400"/>
              <a:buChar char="○"/>
            </a:pPr>
            <a:r>
              <a:rPr lang="en-US" sz="1400"/>
              <a:t>The change caused the </a:t>
            </a:r>
            <a:r>
              <a:rPr lang="en-US" sz="1400"/>
              <a:t>board’s width to decrease, but the height increased dramatically.</a:t>
            </a:r>
            <a:endParaRPr sz="1400"/>
          </a:p>
          <a:p>
            <a:pPr indent="0" lvl="0" marL="0" rtl="0" algn="l">
              <a:spcBef>
                <a:spcPts val="360"/>
              </a:spcBef>
              <a:spcAft>
                <a:spcPts val="0"/>
              </a:spcAft>
              <a:buNone/>
            </a:pPr>
            <a:r>
              <a:t/>
            </a:r>
            <a:endParaRPr sz="1400"/>
          </a:p>
          <a:p>
            <a:pPr indent="-317500" lvl="0" marL="457200" rtl="0" algn="l">
              <a:spcBef>
                <a:spcPts val="360"/>
              </a:spcBef>
              <a:spcAft>
                <a:spcPts val="0"/>
              </a:spcAft>
              <a:buSzPts val="1400"/>
              <a:buChar char="●"/>
            </a:pPr>
            <a:r>
              <a:rPr lang="en-US" sz="1400"/>
              <a:t>If the board was mass produced then the second version of the board would be viable and would be much more cost effective than the final version.</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4069a330a4_0_0"/>
          <p:cNvSpPr txBox="1"/>
          <p:nvPr>
            <p:ph type="title"/>
          </p:nvPr>
        </p:nvSpPr>
        <p:spPr>
          <a:xfrm>
            <a:off x="457200" y="665858"/>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PCB Design Accomplishments </a:t>
            </a:r>
            <a:endParaRPr/>
          </a:p>
        </p:txBody>
      </p:sp>
      <p:pic>
        <p:nvPicPr>
          <p:cNvPr id="100" name="Google Shape;100;g34069a330a4_0_0"/>
          <p:cNvPicPr preferRelativeResize="0"/>
          <p:nvPr/>
        </p:nvPicPr>
        <p:blipFill rotWithShape="1">
          <a:blip r:embed="rId3">
            <a:alphaModFix/>
          </a:blip>
          <a:srcRect b="0" l="0" r="0" t="0"/>
          <a:stretch/>
        </p:blipFill>
        <p:spPr>
          <a:xfrm>
            <a:off x="457198" y="1389576"/>
            <a:ext cx="1858150" cy="1428074"/>
          </a:xfrm>
          <a:prstGeom prst="rect">
            <a:avLst/>
          </a:prstGeom>
          <a:noFill/>
          <a:ln>
            <a:noFill/>
          </a:ln>
        </p:spPr>
      </p:pic>
      <p:pic>
        <p:nvPicPr>
          <p:cNvPr id="101" name="Google Shape;101;g34069a330a4_0_0" title="IMG_5599.HEIC"/>
          <p:cNvPicPr preferRelativeResize="0"/>
          <p:nvPr/>
        </p:nvPicPr>
        <p:blipFill rotWithShape="1">
          <a:blip r:embed="rId4">
            <a:alphaModFix/>
          </a:blip>
          <a:srcRect b="19901" l="26384" r="20108" t="51229"/>
          <a:stretch/>
        </p:blipFill>
        <p:spPr>
          <a:xfrm>
            <a:off x="457200" y="2912800"/>
            <a:ext cx="1858150" cy="1267027"/>
          </a:xfrm>
          <a:prstGeom prst="rect">
            <a:avLst/>
          </a:prstGeom>
          <a:noFill/>
          <a:ln>
            <a:noFill/>
          </a:ln>
        </p:spPr>
      </p:pic>
      <p:pic>
        <p:nvPicPr>
          <p:cNvPr id="102" name="Google Shape;102;g34069a330a4_0_0"/>
          <p:cNvPicPr preferRelativeResize="0"/>
          <p:nvPr/>
        </p:nvPicPr>
        <p:blipFill>
          <a:blip r:embed="rId5">
            <a:alphaModFix/>
          </a:blip>
          <a:stretch>
            <a:fillRect/>
          </a:stretch>
        </p:blipFill>
        <p:spPr>
          <a:xfrm>
            <a:off x="3305300" y="1388118"/>
            <a:ext cx="1858149" cy="1430983"/>
          </a:xfrm>
          <a:prstGeom prst="rect">
            <a:avLst/>
          </a:prstGeom>
          <a:noFill/>
          <a:ln>
            <a:noFill/>
          </a:ln>
        </p:spPr>
      </p:pic>
      <p:pic>
        <p:nvPicPr>
          <p:cNvPr id="103" name="Google Shape;103;g34069a330a4_0_0"/>
          <p:cNvPicPr preferRelativeResize="0"/>
          <p:nvPr/>
        </p:nvPicPr>
        <p:blipFill>
          <a:blip r:embed="rId6">
            <a:alphaModFix/>
          </a:blip>
          <a:stretch>
            <a:fillRect/>
          </a:stretch>
        </p:blipFill>
        <p:spPr>
          <a:xfrm>
            <a:off x="6153400" y="1441900"/>
            <a:ext cx="1858151" cy="1323425"/>
          </a:xfrm>
          <a:prstGeom prst="rect">
            <a:avLst/>
          </a:prstGeom>
          <a:noFill/>
          <a:ln>
            <a:noFill/>
          </a:ln>
        </p:spPr>
      </p:pic>
      <p:pic>
        <p:nvPicPr>
          <p:cNvPr id="104" name="Google Shape;104;g34069a330a4_0_0" title="IMG_6107.jpeg"/>
          <p:cNvPicPr preferRelativeResize="0"/>
          <p:nvPr/>
        </p:nvPicPr>
        <p:blipFill rotWithShape="1">
          <a:blip r:embed="rId7">
            <a:alphaModFix/>
          </a:blip>
          <a:srcRect b="15320" l="19660" r="45299" t="23570"/>
          <a:stretch/>
        </p:blipFill>
        <p:spPr>
          <a:xfrm>
            <a:off x="6153400" y="2817650"/>
            <a:ext cx="968648" cy="1267023"/>
          </a:xfrm>
          <a:prstGeom prst="rect">
            <a:avLst/>
          </a:prstGeom>
          <a:noFill/>
          <a:ln>
            <a:noFill/>
          </a:ln>
        </p:spPr>
      </p:pic>
      <p:pic>
        <p:nvPicPr>
          <p:cNvPr id="105" name="Google Shape;105;g34069a330a4_0_0" title="IMG_6105.jpeg"/>
          <p:cNvPicPr preferRelativeResize="0"/>
          <p:nvPr/>
        </p:nvPicPr>
        <p:blipFill rotWithShape="1">
          <a:blip r:embed="rId8">
            <a:alphaModFix/>
          </a:blip>
          <a:srcRect b="19718" l="17477" r="30997" t="29289"/>
          <a:stretch/>
        </p:blipFill>
        <p:spPr>
          <a:xfrm>
            <a:off x="7216775" y="2817650"/>
            <a:ext cx="1387474" cy="1029827"/>
          </a:xfrm>
          <a:prstGeom prst="rect">
            <a:avLst/>
          </a:prstGeom>
          <a:noFill/>
          <a:ln>
            <a:noFill/>
          </a:ln>
        </p:spPr>
      </p:pic>
      <p:sp>
        <p:nvSpPr>
          <p:cNvPr id="106" name="Google Shape;106;g34069a330a4_0_0"/>
          <p:cNvSpPr txBox="1"/>
          <p:nvPr/>
        </p:nvSpPr>
        <p:spPr>
          <a:xfrm>
            <a:off x="445525" y="4262475"/>
            <a:ext cx="24828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V1: wasn’t able to download code, all four buck converters never worked</a:t>
            </a:r>
            <a:endParaRPr sz="1200">
              <a:solidFill>
                <a:schemeClr val="dk1"/>
              </a:solidFill>
            </a:endParaRPr>
          </a:p>
        </p:txBody>
      </p:sp>
      <p:sp>
        <p:nvSpPr>
          <p:cNvPr id="107" name="Google Shape;107;g34069a330a4_0_0"/>
          <p:cNvSpPr txBox="1"/>
          <p:nvPr/>
        </p:nvSpPr>
        <p:spPr>
          <a:xfrm>
            <a:off x="3228175" y="4262475"/>
            <a:ext cx="24828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V2: able to download and run code, all four buck converters worked, </a:t>
            </a:r>
            <a:r>
              <a:rPr lang="en-US" sz="1200">
                <a:solidFill>
                  <a:schemeClr val="dk1"/>
                </a:solidFill>
              </a:rPr>
              <a:t>camera</a:t>
            </a:r>
            <a:r>
              <a:rPr lang="en-US" sz="1200">
                <a:solidFill>
                  <a:schemeClr val="dk1"/>
                </a:solidFill>
              </a:rPr>
              <a:t> socket not viable</a:t>
            </a:r>
            <a:endParaRPr sz="1200">
              <a:solidFill>
                <a:schemeClr val="dk1"/>
              </a:solidFill>
            </a:endParaRPr>
          </a:p>
        </p:txBody>
      </p:sp>
      <p:sp>
        <p:nvSpPr>
          <p:cNvPr id="108" name="Google Shape;108;g34069a330a4_0_0"/>
          <p:cNvSpPr txBox="1"/>
          <p:nvPr/>
        </p:nvSpPr>
        <p:spPr>
          <a:xfrm>
            <a:off x="6203875" y="4262475"/>
            <a:ext cx="24828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V3: able to download and run code, buck converter works, thermal sensor fully functional</a:t>
            </a:r>
            <a:endParaRPr sz="1200">
              <a:solidFill>
                <a:schemeClr val="dk1"/>
              </a:solidFill>
            </a:endParaRPr>
          </a:p>
        </p:txBody>
      </p:sp>
      <p:sp>
        <p:nvSpPr>
          <p:cNvPr id="109" name="Google Shape;109;g34069a330a4_0_0"/>
          <p:cNvSpPr/>
          <p:nvPr/>
        </p:nvSpPr>
        <p:spPr>
          <a:xfrm>
            <a:off x="2446125" y="2713375"/>
            <a:ext cx="728400" cy="225300"/>
          </a:xfrm>
          <a:prstGeom prst="rightArrow">
            <a:avLst>
              <a:gd fmla="val 50000" name="adj1"/>
              <a:gd fmla="val 5000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g34069a330a4_0_0"/>
          <p:cNvSpPr/>
          <p:nvPr/>
        </p:nvSpPr>
        <p:spPr>
          <a:xfrm>
            <a:off x="5294225" y="2713375"/>
            <a:ext cx="728400" cy="225300"/>
          </a:xfrm>
          <a:prstGeom prst="rightArrow">
            <a:avLst>
              <a:gd fmla="val 50000" name="adj1"/>
              <a:gd fmla="val 5000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 name="Google Shape;111;g34069a330a4_0_0"/>
          <p:cNvPicPr preferRelativeResize="0"/>
          <p:nvPr/>
        </p:nvPicPr>
        <p:blipFill>
          <a:blip r:embed="rId9">
            <a:alphaModFix/>
          </a:blip>
          <a:stretch>
            <a:fillRect/>
          </a:stretch>
        </p:blipFill>
        <p:spPr>
          <a:xfrm>
            <a:off x="3408475" y="2938675"/>
            <a:ext cx="1651801" cy="1269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4069a330a4_0_14"/>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PCB Design Accomplishments </a:t>
            </a:r>
            <a:endParaRPr/>
          </a:p>
        </p:txBody>
      </p:sp>
      <p:graphicFrame>
        <p:nvGraphicFramePr>
          <p:cNvPr id="118" name="Google Shape;118;g34069a330a4_0_14"/>
          <p:cNvGraphicFramePr/>
          <p:nvPr/>
        </p:nvGraphicFramePr>
        <p:xfrm>
          <a:off x="952500" y="1619250"/>
          <a:ext cx="3000000" cy="3000000"/>
        </p:xfrm>
        <a:graphic>
          <a:graphicData uri="http://schemas.openxmlformats.org/drawingml/2006/table">
            <a:tbl>
              <a:tblPr>
                <a:noFill/>
                <a:tableStyleId>{540420F6-C43C-44E0-9E02-37A5D227378E}</a:tableStyleId>
              </a:tblPr>
              <a:tblGrid>
                <a:gridCol w="2470525"/>
                <a:gridCol w="1589475"/>
                <a:gridCol w="1589475"/>
                <a:gridCol w="1589475"/>
              </a:tblGrid>
              <a:tr h="381000">
                <a:tc>
                  <a:txBody>
                    <a:bodyPr/>
                    <a:lstStyle/>
                    <a:p>
                      <a:pPr indent="0" lvl="0" marL="0" rtl="0" algn="l">
                        <a:spcBef>
                          <a:spcPts val="0"/>
                        </a:spcBef>
                        <a:spcAft>
                          <a:spcPts val="0"/>
                        </a:spcAft>
                        <a:buNone/>
                      </a:pPr>
                      <a:r>
                        <a:rPr b="1" lang="en-US"/>
                        <a:t>Voltage Levels</a:t>
                      </a:r>
                      <a:endParaRPr b="1"/>
                    </a:p>
                  </a:txBody>
                  <a:tcPr marT="91425" marB="91425" marR="91425" marL="91425"/>
                </a:tc>
                <a:tc>
                  <a:txBody>
                    <a:bodyPr/>
                    <a:lstStyle/>
                    <a:p>
                      <a:pPr indent="0" lvl="0" marL="0" rtl="0" algn="l">
                        <a:spcBef>
                          <a:spcPts val="0"/>
                        </a:spcBef>
                        <a:spcAft>
                          <a:spcPts val="0"/>
                        </a:spcAft>
                        <a:buNone/>
                      </a:pPr>
                      <a:r>
                        <a:rPr b="1" lang="en-US"/>
                        <a:t>PCB Version 1</a:t>
                      </a:r>
                      <a:endParaRPr b="1"/>
                    </a:p>
                  </a:txBody>
                  <a:tcPr marT="91425" marB="91425" marR="91425" marL="91425"/>
                </a:tc>
                <a:tc>
                  <a:txBody>
                    <a:bodyPr/>
                    <a:lstStyle/>
                    <a:p>
                      <a:pPr indent="0" lvl="0" marL="0" rtl="0" algn="l">
                        <a:spcBef>
                          <a:spcPts val="0"/>
                        </a:spcBef>
                        <a:spcAft>
                          <a:spcPts val="0"/>
                        </a:spcAft>
                        <a:buNone/>
                      </a:pPr>
                      <a:r>
                        <a:rPr b="1" lang="en-US"/>
                        <a:t>PCB Version 2</a:t>
                      </a:r>
                      <a:endParaRPr b="1"/>
                    </a:p>
                  </a:txBody>
                  <a:tcPr marT="91425" marB="91425" marR="91425" marL="91425"/>
                </a:tc>
                <a:tc>
                  <a:txBody>
                    <a:bodyPr/>
                    <a:lstStyle/>
                    <a:p>
                      <a:pPr indent="0" lvl="0" marL="0" rtl="0" algn="l">
                        <a:spcBef>
                          <a:spcPts val="0"/>
                        </a:spcBef>
                        <a:spcAft>
                          <a:spcPts val="0"/>
                        </a:spcAft>
                        <a:buNone/>
                      </a:pPr>
                      <a:r>
                        <a:rPr b="1" lang="en-US"/>
                        <a:t>PCB Version 3</a:t>
                      </a:r>
                      <a:endParaRPr b="1"/>
                    </a:p>
                  </a:txBody>
                  <a:tcPr marT="91425" marB="91425" marR="91425" marL="91425"/>
                </a:tc>
              </a:tr>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ctr">
                        <a:spcBef>
                          <a:spcPts val="0"/>
                        </a:spcBef>
                        <a:spcAft>
                          <a:spcPts val="0"/>
                        </a:spcAft>
                        <a:buNone/>
                      </a:pPr>
                      <a:r>
                        <a:rPr lang="en-US"/>
                        <a:t>3.42 V</a:t>
                      </a:r>
                      <a:endParaRPr/>
                    </a:p>
                  </a:txBody>
                  <a:tcPr marT="91425" marB="91425" marR="91425" marL="91425" anchor="ctr"/>
                </a:tc>
                <a:tc>
                  <a:txBody>
                    <a:bodyPr/>
                    <a:lstStyle/>
                    <a:p>
                      <a:pPr indent="0" lvl="0" marL="0" rtl="0" algn="ctr">
                        <a:spcBef>
                          <a:spcPts val="0"/>
                        </a:spcBef>
                        <a:spcAft>
                          <a:spcPts val="0"/>
                        </a:spcAft>
                        <a:buNone/>
                      </a:pPr>
                      <a:r>
                        <a:rPr lang="en-US"/>
                        <a:t>3.6 V</a:t>
                      </a:r>
                      <a:endParaRPr/>
                    </a:p>
                  </a:txBody>
                  <a:tcPr marT="91425" marB="91425" marR="91425" marL="91425" anchor="ctr"/>
                </a:tc>
                <a:tc>
                  <a:txBody>
                    <a:bodyPr/>
                    <a:lstStyle/>
                    <a:p>
                      <a:pPr indent="0" lvl="0" marL="0" rtl="0" algn="ctr">
                        <a:spcBef>
                          <a:spcPts val="0"/>
                        </a:spcBef>
                        <a:spcAft>
                          <a:spcPts val="0"/>
                        </a:spcAft>
                        <a:buNone/>
                      </a:pPr>
                      <a:r>
                        <a:rPr lang="en-US"/>
                        <a:t>3.68 V</a:t>
                      </a:r>
                      <a:endParaRPr/>
                    </a:p>
                  </a:txBody>
                  <a:tcPr marT="91425" marB="91425" marR="91425" marL="91425" anchor="ctr"/>
                </a:tc>
              </a:tr>
              <a:tr h="381000">
                <a:tc>
                  <a:txBody>
                    <a:bodyPr/>
                    <a:lstStyle/>
                    <a:p>
                      <a:pPr indent="0" lvl="0" marL="0" rtl="0" algn="l">
                        <a:spcBef>
                          <a:spcPts val="0"/>
                        </a:spcBef>
                        <a:spcAft>
                          <a:spcPts val="0"/>
                        </a:spcAft>
                        <a:buNone/>
                      </a:pPr>
                      <a:r>
                        <a:rPr lang="en-US"/>
                        <a:t>ESP32 Buck Converter</a:t>
                      </a:r>
                      <a:endParaRPr/>
                    </a:p>
                  </a:txBody>
                  <a:tcPr marT="91425" marB="91425" marR="91425" marL="91425"/>
                </a:tc>
                <a:tc>
                  <a:txBody>
                    <a:bodyPr/>
                    <a:lstStyle/>
                    <a:p>
                      <a:pPr indent="0" lvl="0" marL="0" rtl="0" algn="ctr">
                        <a:spcBef>
                          <a:spcPts val="0"/>
                        </a:spcBef>
                        <a:spcAft>
                          <a:spcPts val="0"/>
                        </a:spcAft>
                        <a:buNone/>
                      </a:pPr>
                      <a:r>
                        <a:rPr lang="en-US"/>
                        <a:t>2.82 V</a:t>
                      </a:r>
                      <a:endParaRPr/>
                    </a:p>
                  </a:txBody>
                  <a:tcPr marT="91425" marB="91425" marR="91425" marL="91425" anchor="ctr"/>
                </a:tc>
                <a:tc>
                  <a:txBody>
                    <a:bodyPr/>
                    <a:lstStyle/>
                    <a:p>
                      <a:pPr indent="0" lvl="0" marL="0" rtl="0" algn="ctr">
                        <a:spcBef>
                          <a:spcPts val="0"/>
                        </a:spcBef>
                        <a:spcAft>
                          <a:spcPts val="0"/>
                        </a:spcAft>
                        <a:buNone/>
                      </a:pPr>
                      <a:r>
                        <a:rPr lang="en-US"/>
                        <a:t>3.01 V</a:t>
                      </a:r>
                      <a:endParaRPr/>
                    </a:p>
                  </a:txBody>
                  <a:tcPr marT="91425" marB="91425" marR="91425" marL="91425" anchor="ctr"/>
                </a:tc>
                <a:tc>
                  <a:txBody>
                    <a:bodyPr/>
                    <a:lstStyle/>
                    <a:p>
                      <a:pPr indent="0" lvl="0" marL="0" rtl="0" algn="ctr">
                        <a:spcBef>
                          <a:spcPts val="0"/>
                        </a:spcBef>
                        <a:spcAft>
                          <a:spcPts val="0"/>
                        </a:spcAft>
                        <a:buNone/>
                      </a:pPr>
                      <a:r>
                        <a:rPr lang="en-US"/>
                        <a:t>3.179 V</a:t>
                      </a:r>
                      <a:endParaRPr/>
                    </a:p>
                  </a:txBody>
                  <a:tcPr marT="91425" marB="91425" marR="91425" marL="91425" anchor="ctr"/>
                </a:tc>
              </a:tr>
              <a:tr h="381000">
                <a:tc>
                  <a:txBody>
                    <a:bodyPr/>
                    <a:lstStyle/>
                    <a:p>
                      <a:pPr indent="0" lvl="0" marL="0" rtl="0" algn="l">
                        <a:spcBef>
                          <a:spcPts val="0"/>
                        </a:spcBef>
                        <a:spcAft>
                          <a:spcPts val="0"/>
                        </a:spcAft>
                        <a:buNone/>
                      </a:pPr>
                      <a:r>
                        <a:rPr lang="en-US"/>
                        <a:t>VDDIO Buck Converter</a:t>
                      </a:r>
                      <a:endParaRPr/>
                    </a:p>
                  </a:txBody>
                  <a:tcPr marT="91425" marB="91425" marR="91425" marL="91425"/>
                </a:tc>
                <a:tc>
                  <a:txBody>
                    <a:bodyPr/>
                    <a:lstStyle/>
                    <a:p>
                      <a:pPr indent="0" lvl="0" marL="0" rtl="0" algn="ctr">
                        <a:spcBef>
                          <a:spcPts val="0"/>
                        </a:spcBef>
                        <a:spcAft>
                          <a:spcPts val="0"/>
                        </a:spcAft>
                        <a:buNone/>
                      </a:pPr>
                      <a:r>
                        <a:rPr lang="en-US"/>
                        <a:t>0.12 V</a:t>
                      </a:r>
                      <a:endParaRPr/>
                    </a:p>
                  </a:txBody>
                  <a:tcPr marT="91425" marB="91425" marR="91425" marL="91425" anchor="ctr"/>
                </a:tc>
                <a:tc>
                  <a:txBody>
                    <a:bodyPr/>
                    <a:lstStyle/>
                    <a:p>
                      <a:pPr indent="0" lvl="0" marL="0" rtl="0" algn="ctr">
                        <a:spcBef>
                          <a:spcPts val="0"/>
                        </a:spcBef>
                        <a:spcAft>
                          <a:spcPts val="0"/>
                        </a:spcAft>
                        <a:buNone/>
                      </a:pPr>
                      <a:r>
                        <a:rPr lang="en-US"/>
                        <a:t>3.061 V</a:t>
                      </a:r>
                      <a:endParaRPr/>
                    </a:p>
                  </a:txBody>
                  <a:tcPr marT="91425" marB="91425" marR="91425" marL="91425" anchor="ctr"/>
                </a:tc>
                <a:tc>
                  <a:txBody>
                    <a:bodyPr/>
                    <a:lstStyle/>
                    <a:p>
                      <a:pPr indent="0" lvl="0" marL="0" rtl="0" algn="ctr">
                        <a:spcBef>
                          <a:spcPts val="0"/>
                        </a:spcBef>
                        <a:spcAft>
                          <a:spcPts val="0"/>
                        </a:spcAft>
                        <a:buNone/>
                      </a:pPr>
                      <a:r>
                        <a:rPr lang="en-US"/>
                        <a:t>N/A</a:t>
                      </a:r>
                      <a:endParaRPr/>
                    </a:p>
                  </a:txBody>
                  <a:tcPr marT="91425" marB="91425" marR="91425" marL="91425" anchor="ctr"/>
                </a:tc>
              </a:tr>
              <a:tr h="381000">
                <a:tc>
                  <a:txBody>
                    <a:bodyPr/>
                    <a:lstStyle/>
                    <a:p>
                      <a:pPr indent="0" lvl="0" marL="0" rtl="0" algn="l">
                        <a:spcBef>
                          <a:spcPts val="0"/>
                        </a:spcBef>
                        <a:spcAft>
                          <a:spcPts val="0"/>
                        </a:spcAft>
                        <a:buNone/>
                      </a:pPr>
                      <a:r>
                        <a:rPr lang="en-US"/>
                        <a:t>VDD </a:t>
                      </a:r>
                      <a:r>
                        <a:rPr lang="en-US">
                          <a:solidFill>
                            <a:schemeClr val="dk1"/>
                          </a:solidFill>
                        </a:rPr>
                        <a:t>Buck Converter</a:t>
                      </a:r>
                      <a:endParaRPr/>
                    </a:p>
                  </a:txBody>
                  <a:tcPr marT="91425" marB="91425" marR="91425" marL="91425"/>
                </a:tc>
                <a:tc>
                  <a:txBody>
                    <a:bodyPr/>
                    <a:lstStyle/>
                    <a:p>
                      <a:pPr indent="0" lvl="0" marL="0" rtl="0" algn="ctr">
                        <a:spcBef>
                          <a:spcPts val="0"/>
                        </a:spcBef>
                        <a:spcAft>
                          <a:spcPts val="0"/>
                        </a:spcAft>
                        <a:buNone/>
                      </a:pPr>
                      <a:r>
                        <a:rPr lang="en-US"/>
                        <a:t>2.66 V</a:t>
                      </a:r>
                      <a:endParaRPr/>
                    </a:p>
                  </a:txBody>
                  <a:tcPr marT="91425" marB="91425" marR="91425" marL="91425" anchor="ctr"/>
                </a:tc>
                <a:tc>
                  <a:txBody>
                    <a:bodyPr/>
                    <a:lstStyle/>
                    <a:p>
                      <a:pPr indent="0" lvl="0" marL="0" rtl="0" algn="ctr">
                        <a:spcBef>
                          <a:spcPts val="0"/>
                        </a:spcBef>
                        <a:spcAft>
                          <a:spcPts val="0"/>
                        </a:spcAft>
                        <a:buNone/>
                      </a:pPr>
                      <a:r>
                        <a:rPr lang="en-US"/>
                        <a:t>2.804 V</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N/A</a:t>
                      </a:r>
                      <a:endParaRPr/>
                    </a:p>
                  </a:txBody>
                  <a:tcPr marT="91425" marB="91425" marR="91425" marL="91425" anchor="ctr"/>
                </a:tc>
              </a:tr>
              <a:tr h="381000">
                <a:tc>
                  <a:txBody>
                    <a:bodyPr/>
                    <a:lstStyle/>
                    <a:p>
                      <a:pPr indent="0" lvl="0" marL="0" rtl="0" algn="l">
                        <a:spcBef>
                          <a:spcPts val="0"/>
                        </a:spcBef>
                        <a:spcAft>
                          <a:spcPts val="0"/>
                        </a:spcAft>
                        <a:buNone/>
                      </a:pPr>
                      <a:r>
                        <a:rPr lang="en-US"/>
                        <a:t>VDDC </a:t>
                      </a:r>
                      <a:r>
                        <a:rPr lang="en-US">
                          <a:solidFill>
                            <a:schemeClr val="dk1"/>
                          </a:solidFill>
                        </a:rPr>
                        <a:t>Buck Converter</a:t>
                      </a:r>
                      <a:endParaRPr/>
                    </a:p>
                  </a:txBody>
                  <a:tcPr marT="91425" marB="91425" marR="91425" marL="91425"/>
                </a:tc>
                <a:tc>
                  <a:txBody>
                    <a:bodyPr/>
                    <a:lstStyle/>
                    <a:p>
                      <a:pPr indent="0" lvl="0" marL="0" rtl="0" algn="ctr">
                        <a:spcBef>
                          <a:spcPts val="0"/>
                        </a:spcBef>
                        <a:spcAft>
                          <a:spcPts val="0"/>
                        </a:spcAft>
                        <a:buNone/>
                      </a:pPr>
                      <a:r>
                        <a:rPr lang="en-US"/>
                        <a:t>1.22 V</a:t>
                      </a:r>
                      <a:endParaRPr/>
                    </a:p>
                  </a:txBody>
                  <a:tcPr marT="91425" marB="91425" marR="91425" marL="91425" anchor="ctr"/>
                </a:tc>
                <a:tc>
                  <a:txBody>
                    <a:bodyPr/>
                    <a:lstStyle/>
                    <a:p>
                      <a:pPr indent="0" lvl="0" marL="0" rtl="0" algn="ctr">
                        <a:spcBef>
                          <a:spcPts val="0"/>
                        </a:spcBef>
                        <a:spcAft>
                          <a:spcPts val="0"/>
                        </a:spcAft>
                        <a:buNone/>
                      </a:pPr>
                      <a:r>
                        <a:rPr lang="en-US"/>
                        <a:t>1.205 V</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N/A</a:t>
                      </a:r>
                      <a:endParaRPr/>
                    </a:p>
                  </a:txBody>
                  <a:tcPr marT="91425" marB="91425" marR="91425" marL="91425" anchor="ctr"/>
                </a:tc>
              </a:tr>
            </a:tbl>
          </a:graphicData>
        </a:graphic>
      </p:graphicFrame>
      <p:sp>
        <p:nvSpPr>
          <p:cNvPr id="119" name="Google Shape;119;g34069a330a4_0_14"/>
          <p:cNvSpPr txBox="1"/>
          <p:nvPr/>
        </p:nvSpPr>
        <p:spPr>
          <a:xfrm>
            <a:off x="360450" y="3996450"/>
            <a:ext cx="84231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All measurements taken with a </a:t>
            </a:r>
            <a:r>
              <a:rPr b="1" lang="en-US">
                <a:solidFill>
                  <a:schemeClr val="dk1"/>
                </a:solidFill>
              </a:rPr>
              <a:t>multimeter</a:t>
            </a:r>
            <a:r>
              <a:rPr b="1" lang="en-US">
                <a:solidFill>
                  <a:schemeClr val="dk1"/>
                </a:solidFill>
              </a:rPr>
              <a:t>.</a:t>
            </a:r>
            <a:endParaRPr b="1">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ctr">
              <a:spcBef>
                <a:spcPts val="0"/>
              </a:spcBef>
              <a:spcAft>
                <a:spcPts val="0"/>
              </a:spcAft>
              <a:buNone/>
            </a:pPr>
            <a:r>
              <a:rPr b="1" lang="en-US" sz="1300">
                <a:solidFill>
                  <a:schemeClr val="dk1"/>
                </a:solidFill>
              </a:rPr>
              <a:t>Version 3 has a breakout board that </a:t>
            </a:r>
            <a:r>
              <a:rPr b="1" lang="en-US" sz="1300">
                <a:solidFill>
                  <a:schemeClr val="dk1"/>
                </a:solidFill>
              </a:rPr>
              <a:t>replaces</a:t>
            </a:r>
            <a:r>
              <a:rPr b="1" lang="en-US" sz="1300">
                <a:solidFill>
                  <a:schemeClr val="dk1"/>
                </a:solidFill>
              </a:rPr>
              <a:t> the buck converters that power the thermal sensor.</a:t>
            </a:r>
            <a:r>
              <a:rPr lang="en-US" sz="1200">
                <a:solidFill>
                  <a:schemeClr val="dk1"/>
                </a:solidFill>
              </a:rPr>
              <a:t>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34069a330a4_0_39"/>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PCB Design Accomplishments </a:t>
            </a:r>
            <a:endParaRPr/>
          </a:p>
        </p:txBody>
      </p:sp>
      <p:sp>
        <p:nvSpPr>
          <p:cNvPr id="126" name="Google Shape;126;g34069a330a4_0_39"/>
          <p:cNvSpPr txBox="1"/>
          <p:nvPr/>
        </p:nvSpPr>
        <p:spPr>
          <a:xfrm>
            <a:off x="3861250" y="1574625"/>
            <a:ext cx="4882800" cy="150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US" sz="1500">
                <a:solidFill>
                  <a:schemeClr val="dk1"/>
                </a:solidFill>
              </a:rPr>
              <a:t>DC voltage powering the ESP32-S3-WROOM-1 captured with an oscilloscope.</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RMS </a:t>
            </a:r>
            <a:r>
              <a:rPr lang="en-US" sz="1500">
                <a:solidFill>
                  <a:schemeClr val="dk1"/>
                </a:solidFill>
              </a:rPr>
              <a:t>value</a:t>
            </a:r>
            <a:r>
              <a:rPr lang="en-US" sz="1500">
                <a:solidFill>
                  <a:schemeClr val="dk1"/>
                </a:solidFill>
              </a:rPr>
              <a:t> is </a:t>
            </a:r>
            <a:r>
              <a:rPr lang="en-US" sz="1500">
                <a:solidFill>
                  <a:schemeClr val="dk1"/>
                </a:solidFill>
              </a:rPr>
              <a:t>displayed</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Peak-to-peak is displayed</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These two measurements show little ripple in the voltage provided.</a:t>
            </a:r>
            <a:endParaRPr sz="1500">
              <a:solidFill>
                <a:schemeClr val="dk1"/>
              </a:solidFill>
            </a:endParaRPr>
          </a:p>
        </p:txBody>
      </p:sp>
      <p:pic>
        <p:nvPicPr>
          <p:cNvPr id="127" name="Google Shape;127;g34069a330a4_0_39" title="dataoscope1.png"/>
          <p:cNvPicPr preferRelativeResize="0"/>
          <p:nvPr/>
        </p:nvPicPr>
        <p:blipFill>
          <a:blip r:embed="rId3">
            <a:alphaModFix/>
          </a:blip>
          <a:stretch>
            <a:fillRect/>
          </a:stretch>
        </p:blipFill>
        <p:spPr>
          <a:xfrm>
            <a:off x="697475" y="3261475"/>
            <a:ext cx="2846000" cy="1789425"/>
          </a:xfrm>
          <a:prstGeom prst="rect">
            <a:avLst/>
          </a:prstGeom>
          <a:noFill/>
          <a:ln>
            <a:noFill/>
          </a:ln>
        </p:spPr>
      </p:pic>
      <p:pic>
        <p:nvPicPr>
          <p:cNvPr id="128" name="Google Shape;128;g34069a330a4_0_39" title="esp32 oscope test 4-3.png"/>
          <p:cNvPicPr preferRelativeResize="0"/>
          <p:nvPr/>
        </p:nvPicPr>
        <p:blipFill>
          <a:blip r:embed="rId4">
            <a:alphaModFix/>
          </a:blip>
          <a:stretch>
            <a:fillRect/>
          </a:stretch>
        </p:blipFill>
        <p:spPr>
          <a:xfrm>
            <a:off x="697475" y="1471725"/>
            <a:ext cx="2846000" cy="1707590"/>
          </a:xfrm>
          <a:prstGeom prst="rect">
            <a:avLst/>
          </a:prstGeom>
          <a:noFill/>
          <a:ln>
            <a:noFill/>
          </a:ln>
        </p:spPr>
      </p:pic>
      <p:sp>
        <p:nvSpPr>
          <p:cNvPr id="129" name="Google Shape;129;g34069a330a4_0_39"/>
          <p:cNvSpPr/>
          <p:nvPr/>
        </p:nvSpPr>
        <p:spPr>
          <a:xfrm>
            <a:off x="1646925" y="3023525"/>
            <a:ext cx="465600" cy="15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g34069a330a4_0_39"/>
          <p:cNvSpPr/>
          <p:nvPr/>
        </p:nvSpPr>
        <p:spPr>
          <a:xfrm>
            <a:off x="2112525" y="3023525"/>
            <a:ext cx="465600" cy="155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g34069a330a4_0_39"/>
          <p:cNvSpPr txBox="1"/>
          <p:nvPr/>
        </p:nvSpPr>
        <p:spPr>
          <a:xfrm>
            <a:off x="3861250" y="3456800"/>
            <a:ext cx="4882800" cy="150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US" sz="1600">
                <a:solidFill>
                  <a:schemeClr val="dk1"/>
                </a:solidFill>
              </a:rPr>
              <a:t>Data stream between the microcontroller and the thermal sensor </a:t>
            </a:r>
            <a:r>
              <a:rPr lang="en-US" sz="1600">
                <a:solidFill>
                  <a:schemeClr val="dk1"/>
                </a:solidFill>
              </a:rPr>
              <a:t>captured</a:t>
            </a:r>
            <a:r>
              <a:rPr lang="en-US" sz="1600">
                <a:solidFill>
                  <a:schemeClr val="dk1"/>
                </a:solidFill>
              </a:rPr>
              <a:t> on an oscilloscope.</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The stream is displayed by a digital signal as a waveform.</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406c3a37bf_0_9"/>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Microcontroller Design Accomplishments </a:t>
            </a:r>
            <a:endParaRPr/>
          </a:p>
        </p:txBody>
      </p:sp>
      <p:sp>
        <p:nvSpPr>
          <p:cNvPr id="138" name="Google Shape;138;g3406c3a37bf_0_9"/>
          <p:cNvSpPr txBox="1"/>
          <p:nvPr>
            <p:ph idx="1" type="body"/>
          </p:nvPr>
        </p:nvSpPr>
        <p:spPr>
          <a:xfrm>
            <a:off x="457200" y="1536953"/>
            <a:ext cx="8229600" cy="30576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b="1" lang="en-US" sz="2000" u="sng"/>
              <a:t>This subsystem was designed to perform three major functions:</a:t>
            </a:r>
            <a:endParaRPr b="1" sz="2000" u="sng"/>
          </a:p>
          <a:p>
            <a:pPr indent="-349250" lvl="0" marL="457200" rtl="0" algn="l">
              <a:spcBef>
                <a:spcPts val="360"/>
              </a:spcBef>
              <a:spcAft>
                <a:spcPts val="0"/>
              </a:spcAft>
              <a:buSzPts val="1900"/>
              <a:buChar char="●"/>
            </a:pPr>
            <a:r>
              <a:rPr lang="en-US" sz="1900"/>
              <a:t>Communicate to with the thermal camera to receive RAW14 image data</a:t>
            </a:r>
            <a:endParaRPr sz="1900"/>
          </a:p>
          <a:p>
            <a:pPr indent="0" lvl="0" marL="9144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Process that image data into an 8-bit grayscale image and run an algorithm to determine if the switch is open or closed</a:t>
            </a:r>
            <a:endParaRPr sz="1900"/>
          </a:p>
          <a:p>
            <a:pPr indent="0" lvl="0" marL="9144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Send the compressed image data and switchstate determination to the desired website through Wi-Fi</a:t>
            </a:r>
            <a:endParaRPr sz="1900"/>
          </a:p>
          <a:p>
            <a:pPr indent="0" lvl="0" marL="914400" rtl="0" algn="l">
              <a:spcBef>
                <a:spcPts val="360"/>
              </a:spcBef>
              <a:spcAft>
                <a:spcPts val="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4069a330a4_1_173"/>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Microcontroller Design Accomplishments </a:t>
            </a:r>
            <a:endParaRPr/>
          </a:p>
        </p:txBody>
      </p:sp>
      <p:sp>
        <p:nvSpPr>
          <p:cNvPr id="145" name="Google Shape;145;g34069a330a4_1_173"/>
          <p:cNvSpPr txBox="1"/>
          <p:nvPr>
            <p:ph idx="1" type="body"/>
          </p:nvPr>
        </p:nvSpPr>
        <p:spPr>
          <a:xfrm>
            <a:off x="457200" y="1536953"/>
            <a:ext cx="8229600" cy="3057600"/>
          </a:xfrm>
          <a:prstGeom prst="rect">
            <a:avLst/>
          </a:prstGeom>
        </p:spPr>
        <p:txBody>
          <a:bodyPr anchorCtr="0" anchor="t" bIns="45700" lIns="91425" spcFirstLastPara="1" rIns="91425" wrap="square" tIns="45700">
            <a:noAutofit/>
          </a:bodyPr>
          <a:lstStyle/>
          <a:p>
            <a:pPr indent="0" lvl="0" marL="0" rtl="0" algn="l">
              <a:lnSpc>
                <a:spcPct val="90000"/>
              </a:lnSpc>
              <a:spcBef>
                <a:spcPts val="360"/>
              </a:spcBef>
              <a:spcAft>
                <a:spcPts val="0"/>
              </a:spcAft>
              <a:buNone/>
            </a:pPr>
            <a:r>
              <a:rPr b="1" lang="en-US" sz="1600" u="sng"/>
              <a:t>Challenges and Solutions</a:t>
            </a:r>
            <a:r>
              <a:rPr b="1" lang="en-US" sz="1600"/>
              <a:t>:</a:t>
            </a:r>
            <a:endParaRPr b="1" sz="1600"/>
          </a:p>
          <a:p>
            <a:pPr indent="-330200" lvl="0" marL="457200" rtl="0" algn="l">
              <a:lnSpc>
                <a:spcPct val="90000"/>
              </a:lnSpc>
              <a:spcBef>
                <a:spcPts val="360"/>
              </a:spcBef>
              <a:spcAft>
                <a:spcPts val="0"/>
              </a:spcAft>
              <a:buSzPts val="1600"/>
              <a:buChar char="●"/>
            </a:pPr>
            <a:r>
              <a:rPr lang="en-US" sz="1600"/>
              <a:t>Memory space is very limited on the ESP-32 for our purposes</a:t>
            </a:r>
            <a:endParaRPr sz="1600"/>
          </a:p>
          <a:p>
            <a:pPr indent="-330200" lvl="1" marL="914400" rtl="0" algn="l">
              <a:lnSpc>
                <a:spcPct val="90000"/>
              </a:lnSpc>
              <a:spcBef>
                <a:spcPts val="0"/>
              </a:spcBef>
              <a:spcAft>
                <a:spcPts val="0"/>
              </a:spcAft>
              <a:buSzPts val="1600"/>
              <a:buChar char="○"/>
            </a:pPr>
            <a:r>
              <a:rPr lang="en-US" sz="1600"/>
              <a:t>This was </a:t>
            </a:r>
            <a:r>
              <a:rPr lang="en-US" sz="1600"/>
              <a:t>handled</a:t>
            </a:r>
            <a:r>
              <a:rPr lang="en-US" sz="1600"/>
              <a:t> by meticulously allocating dynamic memory</a:t>
            </a:r>
            <a:endParaRPr sz="1600"/>
          </a:p>
          <a:p>
            <a:pPr indent="0" lvl="0" marL="914400" rtl="0" algn="l">
              <a:lnSpc>
                <a:spcPct val="90000"/>
              </a:lnSpc>
              <a:spcBef>
                <a:spcPts val="360"/>
              </a:spcBef>
              <a:spcAft>
                <a:spcPts val="0"/>
              </a:spcAft>
              <a:buNone/>
            </a:pPr>
            <a:r>
              <a:t/>
            </a:r>
            <a:endParaRPr sz="1600"/>
          </a:p>
          <a:p>
            <a:pPr indent="-330200" lvl="0" marL="457200" rtl="0" algn="l">
              <a:lnSpc>
                <a:spcPct val="90000"/>
              </a:lnSpc>
              <a:spcBef>
                <a:spcPts val="360"/>
              </a:spcBef>
              <a:spcAft>
                <a:spcPts val="0"/>
              </a:spcAft>
              <a:buSzPts val="1600"/>
              <a:buChar char="●"/>
            </a:pPr>
            <a:r>
              <a:rPr lang="en-US" sz="1600"/>
              <a:t>The RAW14 data doesn’t have the lowest pixel value starting at 0, making a compression of the image difficult</a:t>
            </a:r>
            <a:endParaRPr sz="1600"/>
          </a:p>
          <a:p>
            <a:pPr indent="-330200" lvl="1" marL="914400" rtl="0" algn="l">
              <a:lnSpc>
                <a:spcPct val="90000"/>
              </a:lnSpc>
              <a:spcBef>
                <a:spcPts val="0"/>
              </a:spcBef>
              <a:spcAft>
                <a:spcPts val="0"/>
              </a:spcAft>
              <a:buSzPts val="1600"/>
              <a:buChar char="○"/>
            </a:pPr>
            <a:r>
              <a:rPr lang="en-US" sz="1600"/>
              <a:t>This was handled by normalizing the pixel data using the formula:</a:t>
            </a:r>
            <a:endParaRPr sz="1600"/>
          </a:p>
          <a:p>
            <a:pPr indent="-330200" lvl="2" marL="1371600" rtl="0" algn="l">
              <a:lnSpc>
                <a:spcPct val="90000"/>
              </a:lnSpc>
              <a:spcBef>
                <a:spcPts val="0"/>
              </a:spcBef>
              <a:spcAft>
                <a:spcPts val="0"/>
              </a:spcAft>
              <a:buSzPts val="1600"/>
              <a:buChar char="■"/>
            </a:pPr>
            <a:r>
              <a:rPr lang="en-US" sz="1600"/>
              <a:t>T</a:t>
            </a:r>
            <a:r>
              <a:rPr baseline="-25000" lang="en-US" sz="1600"/>
              <a:t>n</a:t>
            </a:r>
            <a:r>
              <a:rPr lang="en-US" sz="1600"/>
              <a:t> = (t</a:t>
            </a:r>
            <a:r>
              <a:rPr baseline="-25000" lang="en-US" sz="1600"/>
              <a:t>i </a:t>
            </a:r>
            <a:r>
              <a:rPr lang="en-US" sz="1600"/>
              <a:t>- t</a:t>
            </a:r>
            <a:r>
              <a:rPr baseline="-25000" lang="en-US" sz="1600"/>
              <a:t>min</a:t>
            </a:r>
            <a:r>
              <a:rPr lang="en-US" sz="1600"/>
              <a:t>) * [255 / (</a:t>
            </a:r>
            <a:r>
              <a:rPr lang="en-US" sz="1600"/>
              <a:t>t</a:t>
            </a:r>
            <a:r>
              <a:rPr baseline="-25000" lang="en-US" sz="1600"/>
              <a:t>max</a:t>
            </a:r>
            <a:r>
              <a:rPr lang="en-US" sz="1600"/>
              <a:t> - </a:t>
            </a:r>
            <a:r>
              <a:rPr lang="en-US" sz="1600"/>
              <a:t>t</a:t>
            </a:r>
            <a:r>
              <a:rPr baseline="-25000" lang="en-US" sz="1600"/>
              <a:t>min</a:t>
            </a:r>
            <a:r>
              <a:rPr lang="en-US" sz="1600"/>
              <a:t>)]</a:t>
            </a:r>
            <a:endParaRPr sz="1600"/>
          </a:p>
          <a:p>
            <a:pPr indent="0" lvl="0" marL="914400" rtl="0" algn="l">
              <a:lnSpc>
                <a:spcPct val="90000"/>
              </a:lnSpc>
              <a:spcBef>
                <a:spcPts val="360"/>
              </a:spcBef>
              <a:spcAft>
                <a:spcPts val="0"/>
              </a:spcAft>
              <a:buNone/>
            </a:pPr>
            <a:r>
              <a:t/>
            </a:r>
            <a:endParaRPr sz="1600"/>
          </a:p>
          <a:p>
            <a:pPr indent="-330200" lvl="0" marL="457200" rtl="0" algn="l">
              <a:lnSpc>
                <a:spcPct val="90000"/>
              </a:lnSpc>
              <a:spcBef>
                <a:spcPts val="360"/>
              </a:spcBef>
              <a:spcAft>
                <a:spcPts val="0"/>
              </a:spcAft>
              <a:buSzPts val="1600"/>
              <a:buChar char="●"/>
            </a:pPr>
            <a:r>
              <a:rPr lang="en-US" sz="1600"/>
              <a:t>There were multiple types of information we wanted the microcontroller to send to the website at the same time</a:t>
            </a:r>
            <a:endParaRPr sz="1600"/>
          </a:p>
          <a:p>
            <a:pPr indent="-330200" lvl="1" marL="914400" rtl="0" algn="l">
              <a:lnSpc>
                <a:spcPct val="90000"/>
              </a:lnSpc>
              <a:spcBef>
                <a:spcPts val="0"/>
              </a:spcBef>
              <a:spcAft>
                <a:spcPts val="0"/>
              </a:spcAft>
              <a:buSzPts val="1600"/>
              <a:buChar char="○"/>
            </a:pPr>
            <a:r>
              <a:rPr lang="en-US" sz="1600"/>
              <a:t>This was handled by send an HTTP post request with multiple headers representing multiple types of information</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